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3" r:id="rId2"/>
  </p:sldMasterIdLst>
  <p:notesMasterIdLst>
    <p:notesMasterId r:id="rId49"/>
  </p:notesMasterIdLst>
  <p:handoutMasterIdLst>
    <p:handoutMasterId r:id="rId50"/>
  </p:handoutMasterIdLst>
  <p:sldIdLst>
    <p:sldId id="256" r:id="rId3"/>
    <p:sldId id="757" r:id="rId4"/>
    <p:sldId id="864" r:id="rId5"/>
    <p:sldId id="865" r:id="rId6"/>
    <p:sldId id="866" r:id="rId7"/>
    <p:sldId id="867" r:id="rId8"/>
    <p:sldId id="868" r:id="rId9"/>
    <p:sldId id="869" r:id="rId10"/>
    <p:sldId id="870" r:id="rId11"/>
    <p:sldId id="871" r:id="rId12"/>
    <p:sldId id="873" r:id="rId13"/>
    <p:sldId id="877" r:id="rId14"/>
    <p:sldId id="878" r:id="rId15"/>
    <p:sldId id="879" r:id="rId16"/>
    <p:sldId id="880" r:id="rId17"/>
    <p:sldId id="745" r:id="rId18"/>
    <p:sldId id="908" r:id="rId19"/>
    <p:sldId id="779" r:id="rId20"/>
    <p:sldId id="895" r:id="rId21"/>
    <p:sldId id="792" r:id="rId22"/>
    <p:sldId id="896" r:id="rId23"/>
    <p:sldId id="897" r:id="rId24"/>
    <p:sldId id="898" r:id="rId25"/>
    <p:sldId id="899" r:id="rId26"/>
    <p:sldId id="741" r:id="rId27"/>
    <p:sldId id="901" r:id="rId28"/>
    <p:sldId id="742" r:id="rId29"/>
    <p:sldId id="902" r:id="rId30"/>
    <p:sldId id="903" r:id="rId31"/>
    <p:sldId id="904" r:id="rId32"/>
    <p:sldId id="838" r:id="rId33"/>
    <p:sldId id="839" r:id="rId34"/>
    <p:sldId id="840" r:id="rId35"/>
    <p:sldId id="842" r:id="rId36"/>
    <p:sldId id="844" r:id="rId37"/>
    <p:sldId id="845" r:id="rId38"/>
    <p:sldId id="846" r:id="rId39"/>
    <p:sldId id="848" r:id="rId40"/>
    <p:sldId id="850" r:id="rId41"/>
    <p:sldId id="853" r:id="rId42"/>
    <p:sldId id="854" r:id="rId43"/>
    <p:sldId id="855" r:id="rId44"/>
    <p:sldId id="906" r:id="rId45"/>
    <p:sldId id="907" r:id="rId46"/>
    <p:sldId id="858" r:id="rId47"/>
    <p:sldId id="905" r:id="rId4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harco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harco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harco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harco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harco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harco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harco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harco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harco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F4F4"/>
    <a:srgbClr val="EE13F3"/>
    <a:srgbClr val="3399FF"/>
    <a:srgbClr val="FFFF66"/>
    <a:srgbClr val="00FF00"/>
    <a:srgbClr val="C8FB39"/>
    <a:srgbClr val="FEF936"/>
    <a:srgbClr val="000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4"/>
    <p:restoredTop sz="94771"/>
  </p:normalViewPr>
  <p:slideViewPr>
    <p:cSldViewPr>
      <p:cViewPr varScale="1">
        <p:scale>
          <a:sx n="115" d="100"/>
          <a:sy n="115" d="100"/>
        </p:scale>
        <p:origin x="184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walker\AppData\Local\Microsoft\Windows\Temporary%20Internet%20Files\Content.Outlook\A1YOM29S\updated%20NJ%20additional%20variables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walker\AppData\Local\Microsoft\Windows\Temporary%20Internet%20Files\Content.Outlook\A1YOM29S\Updated%20Graph%20NJ%20N%20%20201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600" dirty="0"/>
              <a:t>PTSD Percent</a:t>
            </a:r>
          </a:p>
        </c:rich>
      </c:tx>
      <c:layout>
        <c:manualLayout>
          <c:xMode val="edge"/>
          <c:yMode val="edge"/>
          <c:x val="0.37216879443467599"/>
          <c:y val="3.676470588235290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2977540607208"/>
          <c:y val="0.107091513560805"/>
          <c:w val="0.74110149471185804"/>
          <c:h val="0.73256535433070902"/>
        </c:manualLayout>
      </c:layout>
      <c:lineChart>
        <c:grouping val="standard"/>
        <c:varyColors val="0"/>
        <c:ser>
          <c:idx val="0"/>
          <c:order val="0"/>
          <c:tx>
            <c:strRef>
              <c:f>'Graph NJ Feb 2011'!$A$3</c:f>
              <c:strCache>
                <c:ptCount val="1"/>
                <c:pt idx="0">
                  <c:v>Brief</c:v>
                </c:pt>
              </c:strCache>
            </c:strRef>
          </c:tx>
          <c:spPr>
            <a:ln w="12700">
              <a:solidFill>
                <a:srgbClr val="00008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strRef>
              <c:f>'Graph NJ Feb 2011'!$B$1:$E$1</c:f>
              <c:strCache>
                <c:ptCount val="4"/>
                <c:pt idx="0">
                  <c:v>Baseline</c:v>
                </c:pt>
                <c:pt idx="1">
                  <c:v>Post</c:v>
                </c:pt>
                <c:pt idx="2">
                  <c:v>6 Month</c:v>
                </c:pt>
                <c:pt idx="3">
                  <c:v>12 Month</c:v>
                </c:pt>
              </c:strCache>
            </c:strRef>
          </c:cat>
          <c:val>
            <c:numRef>
              <c:f>'Graph NJ Feb 2011'!$AH$3:$AK$3</c:f>
              <c:numCache>
                <c:formatCode>General</c:formatCode>
                <c:ptCount val="4"/>
                <c:pt idx="0">
                  <c:v>100</c:v>
                </c:pt>
                <c:pt idx="1">
                  <c:v>73.3</c:v>
                </c:pt>
                <c:pt idx="2">
                  <c:v>76.5</c:v>
                </c:pt>
                <c:pt idx="3">
                  <c:v>69.900000000000006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0A1-3041-9E0E-718BEBC1DF21}"/>
            </c:ext>
          </c:extLst>
        </c:ser>
        <c:ser>
          <c:idx val="1"/>
          <c:order val="1"/>
          <c:tx>
            <c:strRef>
              <c:f>'Graph NJ Feb 2011'!$A$4</c:f>
              <c:strCache>
                <c:ptCount val="1"/>
                <c:pt idx="0">
                  <c:v>CBT</c:v>
                </c:pt>
              </c:strCache>
            </c:strRef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strRef>
              <c:f>'Graph NJ Feb 2011'!$B$1:$E$1</c:f>
              <c:strCache>
                <c:ptCount val="4"/>
                <c:pt idx="0">
                  <c:v>Baseline</c:v>
                </c:pt>
                <c:pt idx="1">
                  <c:v>Post</c:v>
                </c:pt>
                <c:pt idx="2">
                  <c:v>6 Month</c:v>
                </c:pt>
                <c:pt idx="3">
                  <c:v>12 Month</c:v>
                </c:pt>
              </c:strCache>
            </c:strRef>
          </c:cat>
          <c:val>
            <c:numRef>
              <c:f>'Graph NJ Feb 2011'!$AH$4:$AK$4</c:f>
              <c:numCache>
                <c:formatCode>General</c:formatCode>
                <c:ptCount val="4"/>
                <c:pt idx="0">
                  <c:v>100</c:v>
                </c:pt>
                <c:pt idx="1">
                  <c:v>64</c:v>
                </c:pt>
                <c:pt idx="2">
                  <c:v>63.4</c:v>
                </c:pt>
                <c:pt idx="3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A1-3041-9E0E-718BEBC1DF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6023952"/>
        <c:axId val="2146038128"/>
      </c:lineChart>
      <c:catAx>
        <c:axId val="21460239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Assessment</a:t>
                </a:r>
              </a:p>
            </c:rich>
          </c:tx>
          <c:layout>
            <c:manualLayout>
              <c:xMode val="edge"/>
              <c:yMode val="edge"/>
              <c:x val="0.437887419750359"/>
              <c:y val="0.918071916010498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46038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46038128"/>
        <c:scaling>
          <c:orientation val="minMax"/>
          <c:max val="1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46023952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8187838170714095"/>
          <c:y val="0.41544117647058798"/>
          <c:w val="0.105178163409186"/>
          <c:h val="0.15808823529411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dirty="0"/>
              <a:t>GAF</a:t>
            </a:r>
          </a:p>
        </c:rich>
      </c:tx>
      <c:layout>
        <c:manualLayout>
          <c:xMode val="edge"/>
          <c:yMode val="edge"/>
          <c:x val="0.46925634295712998"/>
          <c:y val="3.676470588235290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430441934734499"/>
          <c:y val="0.120424846894138"/>
          <c:w val="0.729774615971721"/>
          <c:h val="0.67923202099737501"/>
        </c:manualLayout>
      </c:layout>
      <c:lineChart>
        <c:grouping val="standard"/>
        <c:varyColors val="0"/>
        <c:ser>
          <c:idx val="0"/>
          <c:order val="0"/>
          <c:tx>
            <c:strRef>
              <c:f>'Graph NJ Feb 2011'!$A$3</c:f>
              <c:strCache>
                <c:ptCount val="1"/>
                <c:pt idx="0">
                  <c:v>Brief</c:v>
                </c:pt>
              </c:strCache>
            </c:strRef>
          </c:tx>
          <c:spPr>
            <a:ln w="12700">
              <a:solidFill>
                <a:srgbClr val="00008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strRef>
              <c:f>'Graph NJ Feb 2011'!$B$1:$E$1</c:f>
              <c:strCache>
                <c:ptCount val="4"/>
                <c:pt idx="0">
                  <c:v>Baseline</c:v>
                </c:pt>
                <c:pt idx="1">
                  <c:v>Post</c:v>
                </c:pt>
                <c:pt idx="2">
                  <c:v>6 Month</c:v>
                </c:pt>
                <c:pt idx="3">
                  <c:v>12 Month</c:v>
                </c:pt>
              </c:strCache>
            </c:strRef>
          </c:cat>
          <c:val>
            <c:numRef>
              <c:f>'Graph NJ Feb 2011'!$AL$3:$AO$3</c:f>
              <c:numCache>
                <c:formatCode>#,##0.00</c:formatCode>
                <c:ptCount val="4"/>
                <c:pt idx="0">
                  <c:v>47.91</c:v>
                </c:pt>
                <c:pt idx="1">
                  <c:v>55.23</c:v>
                </c:pt>
                <c:pt idx="2">
                  <c:v>54.16</c:v>
                </c:pt>
                <c:pt idx="3">
                  <c:v>55.4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49-FD45-8E41-45E7E8BFA44F}"/>
            </c:ext>
          </c:extLst>
        </c:ser>
        <c:ser>
          <c:idx val="1"/>
          <c:order val="1"/>
          <c:tx>
            <c:strRef>
              <c:f>'Graph NJ Feb 2011'!$A$4</c:f>
              <c:strCache>
                <c:ptCount val="1"/>
                <c:pt idx="0">
                  <c:v>CBT</c:v>
                </c:pt>
              </c:strCache>
            </c:strRef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strRef>
              <c:f>'Graph NJ Feb 2011'!$B$1:$E$1</c:f>
              <c:strCache>
                <c:ptCount val="4"/>
                <c:pt idx="0">
                  <c:v>Baseline</c:v>
                </c:pt>
                <c:pt idx="1">
                  <c:v>Post</c:v>
                </c:pt>
                <c:pt idx="2">
                  <c:v>6 Month</c:v>
                </c:pt>
                <c:pt idx="3">
                  <c:v>12 Month</c:v>
                </c:pt>
              </c:strCache>
            </c:strRef>
          </c:cat>
          <c:val>
            <c:numRef>
              <c:f>'Graph NJ Feb 2011'!$AL$4:$AO$4</c:f>
              <c:numCache>
                <c:formatCode>#,##0.00</c:formatCode>
                <c:ptCount val="4"/>
                <c:pt idx="0">
                  <c:v>48.37</c:v>
                </c:pt>
                <c:pt idx="1">
                  <c:v>55.96</c:v>
                </c:pt>
                <c:pt idx="2">
                  <c:v>55.36</c:v>
                </c:pt>
                <c:pt idx="3">
                  <c:v>57.45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49-FD45-8E41-45E7E8BFA4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4504704"/>
        <c:axId val="2144510224"/>
      </c:lineChart>
      <c:catAx>
        <c:axId val="21445047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100" dirty="0"/>
                  <a:t>Assessment</a:t>
                </a:r>
              </a:p>
            </c:rich>
          </c:tx>
          <c:layout>
            <c:manualLayout>
              <c:xMode val="edge"/>
              <c:yMode val="edge"/>
              <c:x val="0.43689388341020502"/>
              <c:y val="0.8602941176470589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44510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4451022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GAF</a:t>
                </a:r>
              </a:p>
            </c:rich>
          </c:tx>
          <c:layout>
            <c:manualLayout>
              <c:xMode val="edge"/>
              <c:yMode val="edge"/>
              <c:x val="2.5889967637540499E-2"/>
              <c:y val="0.4375"/>
            </c:manualLayout>
          </c:layout>
          <c:overlay val="0"/>
          <c:spPr>
            <a:noFill/>
            <a:ln w="25400">
              <a:noFill/>
            </a:ln>
          </c:spPr>
        </c:title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44504704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8187838170714095"/>
          <c:y val="0.41544117647058798"/>
          <c:w val="0.105178163409186"/>
          <c:h val="0.15808823529411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Brief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Total</c:v>
                </c:pt>
                <c:pt idx="1">
                  <c:v>Inpatient</c:v>
                </c:pt>
                <c:pt idx="2">
                  <c:v>ED</c:v>
                </c:pt>
                <c:pt idx="3">
                  <c:v>Oupatient Clinic</c:v>
                </c:pt>
                <c:pt idx="4">
                  <c:v>PHP</c:v>
                </c:pt>
                <c:pt idx="5">
                  <c:v>Psych Meds</c:v>
                </c:pt>
                <c:pt idx="6">
                  <c:v>Other MH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25539</c:v>
                </c:pt>
                <c:pt idx="1">
                  <c:v>2881</c:v>
                </c:pt>
                <c:pt idx="2">
                  <c:v>47</c:v>
                </c:pt>
                <c:pt idx="3">
                  <c:v>1412</c:v>
                </c:pt>
                <c:pt idx="4">
                  <c:v>15064</c:v>
                </c:pt>
                <c:pt idx="5">
                  <c:v>5898</c:v>
                </c:pt>
                <c:pt idx="6">
                  <c:v>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3-6F43-AD02-8CB8C33A89F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CBT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Total</c:v>
                </c:pt>
                <c:pt idx="1">
                  <c:v>Inpatient</c:v>
                </c:pt>
                <c:pt idx="2">
                  <c:v>ED</c:v>
                </c:pt>
                <c:pt idx="3">
                  <c:v>Oupatient Clinic</c:v>
                </c:pt>
                <c:pt idx="4">
                  <c:v>PHP</c:v>
                </c:pt>
                <c:pt idx="5">
                  <c:v>Psych Meds</c:v>
                </c:pt>
                <c:pt idx="6">
                  <c:v>Other MH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29530</c:v>
                </c:pt>
                <c:pt idx="1">
                  <c:v>5262</c:v>
                </c:pt>
                <c:pt idx="2">
                  <c:v>29</c:v>
                </c:pt>
                <c:pt idx="3">
                  <c:v>1578</c:v>
                </c:pt>
                <c:pt idx="4">
                  <c:v>16615</c:v>
                </c:pt>
                <c:pt idx="5">
                  <c:v>5690</c:v>
                </c:pt>
                <c:pt idx="6">
                  <c:v>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73-6F43-AD02-8CB8C33A89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79493616"/>
        <c:axId val="-2079459952"/>
      </c:barChart>
      <c:catAx>
        <c:axId val="-2079493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079459952"/>
        <c:crosses val="autoZero"/>
        <c:auto val="1"/>
        <c:lblAlgn val="ctr"/>
        <c:lblOffset val="100"/>
        <c:noMultiLvlLbl val="0"/>
      </c:catAx>
      <c:valAx>
        <c:axId val="-207945995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-20794936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0" dirty="0"/>
              <a:t>Implementation</a:t>
            </a:r>
            <a:r>
              <a:rPr lang="en-US" sz="1800" b="0" baseline="0" dirty="0"/>
              <a:t> Costs Per Clinician (2010 $)</a:t>
            </a:r>
            <a:endParaRPr lang="en-US" sz="1800" b="0" dirty="0"/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Training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Brief</c:v>
                </c:pt>
                <c:pt idx="1">
                  <c:v>CBT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 formatCode="0">
                  <c:v>370.6</c:v>
                </c:pt>
                <c:pt idx="1">
                  <c:v>1238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A9-9F43-8ED5-D0708BACECA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Supervision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Brief</c:v>
                </c:pt>
                <c:pt idx="1">
                  <c:v>CBT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 formatCode="0">
                  <c:v>1074.74</c:v>
                </c:pt>
                <c:pt idx="1">
                  <c:v>3590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A9-9F43-8ED5-D0708BACECA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Fidelity Rating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Brief</c:v>
                </c:pt>
                <c:pt idx="1">
                  <c:v>CBT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 formatCode="0">
                  <c:v>407.66</c:v>
                </c:pt>
                <c:pt idx="1">
                  <c:v>1362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A9-9F43-8ED5-D0708BACEC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47087536"/>
        <c:axId val="2146890368"/>
      </c:barChart>
      <c:catAx>
        <c:axId val="2147087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6890368"/>
        <c:crosses val="autoZero"/>
        <c:auto val="1"/>
        <c:lblAlgn val="ctr"/>
        <c:lblOffset val="100"/>
        <c:noMultiLvlLbl val="0"/>
      </c:catAx>
      <c:valAx>
        <c:axId val="2146890368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14708753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0.64303685253628995"/>
          <c:y val="0.35315588268857701"/>
          <c:w val="0.31614682093309798"/>
          <c:h val="0.48553577541937698"/>
        </c:manualLayout>
      </c:layout>
      <c:overlay val="0"/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0.12037</cdr:x>
      <cdr:y>0.09037</cdr:y>
    </cdr:from>
    <cdr:to>
      <cdr:x>0.2037</cdr:x>
      <cdr:y>0.13555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90600" y="457200"/>
          <a:ext cx="6858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P=.389</a:t>
          </a:r>
        </a:p>
      </cdr:txBody>
    </cdr:sp>
  </cdr:relSizeAnchor>
  <cdr:relSizeAnchor xmlns:cdr="http://schemas.openxmlformats.org/drawingml/2006/chartDrawing">
    <cdr:from>
      <cdr:x>0.24537</cdr:x>
      <cdr:y>0.52459</cdr:y>
    </cdr:from>
    <cdr:to>
      <cdr:x>0.3287</cdr:x>
      <cdr:y>0.56977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19300" y="2438400"/>
          <a:ext cx="685800" cy="2100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P=.458</a:t>
          </a:r>
        </a:p>
      </cdr:txBody>
    </cdr:sp>
  </cdr:relSizeAnchor>
  <cdr:relSizeAnchor xmlns:cdr="http://schemas.openxmlformats.org/drawingml/2006/chartDrawing">
    <cdr:from>
      <cdr:x>0.34722</cdr:x>
      <cdr:y>0.62295</cdr:y>
    </cdr:from>
    <cdr:to>
      <cdr:x>0.43056</cdr:x>
      <cdr:y>0.66813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857500" y="2895600"/>
          <a:ext cx="685800" cy="2100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P=.205</a:t>
          </a:r>
        </a:p>
      </cdr:txBody>
    </cdr:sp>
  </cdr:relSizeAnchor>
  <cdr:relSizeAnchor xmlns:cdr="http://schemas.openxmlformats.org/drawingml/2006/chartDrawing">
    <cdr:from>
      <cdr:x>0.45833</cdr:x>
      <cdr:y>0.60656</cdr:y>
    </cdr:from>
    <cdr:to>
      <cdr:x>0.54167</cdr:x>
      <cdr:y>0.65174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71900" y="2819400"/>
          <a:ext cx="685800" cy="2100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P=.468</a:t>
          </a:r>
        </a:p>
      </cdr:txBody>
    </cdr:sp>
  </cdr:relSizeAnchor>
  <cdr:relSizeAnchor xmlns:cdr="http://schemas.openxmlformats.org/drawingml/2006/chartDrawing">
    <cdr:from>
      <cdr:x>0.56944</cdr:x>
      <cdr:y>0.32787</cdr:y>
    </cdr:from>
    <cdr:to>
      <cdr:x>0.65278</cdr:x>
      <cdr:y>0.37305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686300" y="1524000"/>
          <a:ext cx="685800" cy="2100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P=.613</a:t>
          </a:r>
        </a:p>
      </cdr:txBody>
    </cdr:sp>
  </cdr:relSizeAnchor>
  <cdr:relSizeAnchor xmlns:cdr="http://schemas.openxmlformats.org/drawingml/2006/chartDrawing">
    <cdr:from>
      <cdr:x>0.6713</cdr:x>
      <cdr:y>0.5082</cdr:y>
    </cdr:from>
    <cdr:to>
      <cdr:x>0.75463</cdr:x>
      <cdr:y>0.55338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524500" y="2362200"/>
          <a:ext cx="685800" cy="2100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P=.805</a:t>
          </a:r>
        </a:p>
      </cdr:txBody>
    </cdr:sp>
  </cdr:relSizeAnchor>
  <cdr:relSizeAnchor xmlns:cdr="http://schemas.openxmlformats.org/drawingml/2006/chartDrawing">
    <cdr:from>
      <cdr:x>0.78241</cdr:x>
      <cdr:y>0.62295</cdr:y>
    </cdr:from>
    <cdr:to>
      <cdr:x>0.86574</cdr:x>
      <cdr:y>0.66813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438900" y="2895600"/>
          <a:ext cx="685800" cy="2100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P=.484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4513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</p:spTree>
    <p:extLst>
      <p:ext uri="{BB962C8B-B14F-4D97-AF65-F5344CB8AC3E}">
        <p14:creationId xmlns:p14="http://schemas.microsoft.com/office/powerpoint/2010/main" val="8563271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solidFill>
            <a:srgbClr val="FFFFFF"/>
          </a:solidFill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21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2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0706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9857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1717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81000"/>
            <a:ext cx="6362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6476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04800" y="1981200"/>
            <a:ext cx="8534400" cy="41148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025814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381000"/>
            <a:ext cx="86868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7298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981200"/>
            <a:ext cx="8534400" cy="41148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64698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CD880-04EA-8E46-9856-64218E35B4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C1E788-6694-9543-B48C-1322DE0B4D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02D9C-4B7C-D542-AFF4-4021F611A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BE22C-7B3D-4945-B79E-3C4F879D8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10C0D-F3BE-E04B-9E34-D88C08CC7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61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A9A03-0FD8-3642-BE4D-C4DDE3B2D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D0CAF-7BA9-0B41-A894-3AF170AFE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E9F98-41FE-3C4B-88B0-0C87F3E4D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F71CA-EFA3-FE40-8A57-BB35D7D3A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9EC05-12B1-4F4E-9C0F-CE8EA611D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2DD4-F503-0547-BBFA-04F4885BA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9B4E2-116B-8545-BD52-B30798119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7BF43-B7E0-B040-B58E-270C3CEFF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6ACE-6F9C-D646-A210-D5E64A503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511EA-84E1-A941-AAF9-6F7E379F9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127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266A1-6263-1441-B849-8B129F1B7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82D72-3CA8-AD49-9E0E-2B35EBA7C4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5BE41C-8819-664F-81DB-EC107EBD6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5B54A-107E-C44E-A059-FE9D3F446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64C384-93F7-0B41-B3AA-D37DE8426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F782C5-193F-684C-B53D-70EC89BE4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190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32859-E16C-7E41-8FAB-A2C55037B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9063B0-526D-D24E-BC6E-63EF0EB19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B00AFB-6C54-264F-81AD-4BAFCFA72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84BCB0-529A-6144-9BF6-19976D615F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2E1AB0-33C5-A441-A64E-DC4AF26857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163435-253F-6341-8029-71AE51C29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2A61C1-2AD8-FD43-88C6-BFB90607F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1C1464-7F9F-AB4A-B9E8-9F71D77D0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5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77630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1B859-3DD1-1741-B591-73FCC6CBF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21316-9D03-9247-91E3-78FA5A94C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ED97F-3E60-F645-8F16-ADC9A066E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2D6955-757D-B94B-87E8-F00942E40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512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F61AE4-C08C-4E4C-B3EF-DC416D7B9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6903AB-DAD4-F446-9CA9-4DA703862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171DE-26CC-C948-986A-7463063D1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7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9D8D2-7EE4-C946-973E-B98A55D0C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0BD5C-102E-F545-B1D3-101B54D5C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8373B9-6243-E74A-B75D-9C340CB33B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F58961-B607-AD4C-833F-C97F44DE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463AE-D855-4A48-8937-4CA65F2A1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26D3A-1011-F348-990D-1C7C924F2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014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C1FA0-01DA-3D42-AF28-CF6B6AAEB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306A39-AB68-914D-94D5-8EB2CDE503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7D118C-7AB8-8F4A-BB9D-79141459D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6333D-4A41-B640-B93B-8F20DC0E0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307F2-A58E-4D4D-97CC-4264DC927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4C493-ADBE-7643-BC3F-A5913AFA7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9514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59EE9-6498-B64F-920D-E7CBDD190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3379C6-15A8-5D4F-BEBB-A152A1DC65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E5BB5-334F-7740-A2D1-C443BC4DB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0F54B-5C7D-AC45-AFF5-F983C320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F3D03-5713-9D45-BADC-C749660AF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060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4391D0-18DF-7F44-9D26-868C1DC504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96C28A-2FF1-EB42-B83A-D69697AA7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A9046-9B15-594A-A5EE-AC1B3181B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EF0B1-60B8-D848-B16B-B28AE7EE2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47F14-AB0C-E841-834B-D9CED39A7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15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029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981200"/>
            <a:ext cx="4191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91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135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140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9790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44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118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906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81000"/>
            <a:ext cx="8686800" cy="1143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981200"/>
            <a:ext cx="8534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harco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harco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harco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harcoal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harco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harco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harco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harco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9E1E67-F79D-0747-AB37-FA1213A9A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6E7341-4E55-7741-9B90-807E7CC15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97913-52CF-6C42-8427-49F9884451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F33C1-60F0-C94D-A655-CA1C2FF321ED}" type="datetimeFigureOut">
              <a:rPr lang="en-US" smtClean="0"/>
              <a:t>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FAB11-A732-3949-BAD1-37F465CC9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6AAB6-F789-7748-9949-139E65F8AA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4B37F-3C80-CE4B-B537-7CB8DC5B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9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tel:(347)%20982-4382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6.xml"/><Relationship Id="rId4" Type="http://schemas.openxmlformats.org/officeDocument/2006/relationships/hyperlink" Target="http://jmueser.com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09600"/>
            <a:ext cx="8305800" cy="27432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cs typeface="+mj-cs"/>
              </a:rPr>
              <a:t>Treatment of PTSD in People with Serious Mental Illness:</a:t>
            </a:r>
            <a:br>
              <a:rPr lang="en-US" b="1" dirty="0">
                <a:cs typeface="+mj-cs"/>
              </a:rPr>
            </a:br>
            <a:r>
              <a:rPr lang="en-US" b="1" dirty="0">
                <a:cs typeface="+mj-cs"/>
              </a:rPr>
              <a:t>A Cognitive </a:t>
            </a:r>
            <a:r>
              <a:rPr lang="en-US" b="1">
                <a:cs typeface="+mj-cs"/>
              </a:rPr>
              <a:t>Restructuring Approach</a:t>
            </a:r>
            <a:endParaRPr lang="en-US" dirty="0">
              <a:cs typeface="+mj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429000"/>
            <a:ext cx="8382000" cy="2895600"/>
          </a:xfrm>
        </p:spPr>
        <p:txBody>
          <a:bodyPr/>
          <a:lstStyle/>
          <a:p>
            <a:pPr marL="342900" indent="-342900">
              <a:defRPr/>
            </a:pPr>
            <a:endParaRPr lang="en-US" sz="2800" dirty="0">
              <a:cs typeface="+mn-cs"/>
            </a:endParaRPr>
          </a:p>
          <a:p>
            <a:pPr marL="342900" indent="-342900">
              <a:defRPr/>
            </a:pPr>
            <a:r>
              <a:rPr lang="en-US" sz="2800" dirty="0">
                <a:cs typeface="+mn-cs"/>
              </a:rPr>
              <a:t>Kim T. Mueser, Ph.D.</a:t>
            </a:r>
          </a:p>
          <a:p>
            <a:pPr marL="342900" indent="-342900">
              <a:defRPr/>
            </a:pPr>
            <a:r>
              <a:rPr lang="en-US" sz="2800" dirty="0">
                <a:cs typeface="+mn-cs"/>
              </a:rPr>
              <a:t>Center for </a:t>
            </a:r>
            <a:r>
              <a:rPr lang="en-US" sz="2800" dirty="0"/>
              <a:t>Psychiatric Rehabilitation </a:t>
            </a:r>
            <a:endParaRPr lang="en-US" sz="2800" dirty="0">
              <a:cs typeface="+mn-cs"/>
            </a:endParaRPr>
          </a:p>
          <a:p>
            <a:pPr marL="342900" indent="-342900">
              <a:defRPr/>
            </a:pPr>
            <a:r>
              <a:rPr lang="en-US" sz="2800" dirty="0">
                <a:cs typeface="+mn-cs"/>
              </a:rPr>
              <a:t>Boston University</a:t>
            </a:r>
          </a:p>
          <a:p>
            <a:pPr marL="342900" indent="-342900">
              <a:defRPr/>
            </a:pPr>
            <a:endParaRPr lang="en-US" sz="2800" dirty="0">
              <a:cs typeface="+mn-cs"/>
            </a:endParaRPr>
          </a:p>
          <a:p>
            <a:pPr marL="342900" indent="-342900">
              <a:defRPr/>
            </a:pPr>
            <a:endParaRPr lang="en-US" sz="2800" dirty="0">
              <a:cs typeface="+mn-cs"/>
            </a:endParaRPr>
          </a:p>
          <a:p>
            <a:pPr marL="342900" indent="-342900">
              <a:defRPr/>
            </a:pPr>
            <a:endParaRPr lang="en-US" dirty="0">
              <a:cs typeface="+mn-cs"/>
            </a:endParaRPr>
          </a:p>
          <a:p>
            <a:pPr marL="342900" indent="-342900">
              <a:defRPr/>
            </a:pPr>
            <a:endParaRPr lang="en-US" dirty="0">
              <a:cs typeface="+mn-cs"/>
            </a:endParaRPr>
          </a:p>
          <a:p>
            <a:pPr marL="342900" indent="-342900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>
                <a:cs typeface="+mj-cs"/>
              </a:rPr>
              <a:t>OTHER COMMON SYMPTOMS RELATED TO PTSD</a:t>
            </a:r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114800"/>
          </a:xfrm>
        </p:spPr>
        <p:txBody>
          <a:bodyPr/>
          <a:lstStyle/>
          <a:p>
            <a:pPr lvl="1">
              <a:lnSpc>
                <a:spcPct val="120000"/>
              </a:lnSpc>
              <a:buFontTx/>
              <a:buChar char="•"/>
              <a:defRPr/>
            </a:pPr>
            <a:r>
              <a:rPr lang="en-US"/>
              <a:t>Depression</a:t>
            </a:r>
          </a:p>
          <a:p>
            <a:pPr lvl="1">
              <a:lnSpc>
                <a:spcPct val="120000"/>
              </a:lnSpc>
              <a:buFontTx/>
              <a:buChar char="•"/>
              <a:defRPr/>
            </a:pPr>
            <a:r>
              <a:rPr lang="en-US"/>
              <a:t>Guilt</a:t>
            </a:r>
          </a:p>
          <a:p>
            <a:pPr lvl="1">
              <a:lnSpc>
                <a:spcPct val="120000"/>
              </a:lnSpc>
              <a:buFontTx/>
              <a:buChar char="•"/>
              <a:defRPr/>
            </a:pPr>
            <a:r>
              <a:rPr lang="en-US"/>
              <a:t>Suicidality, self-injurious behavior</a:t>
            </a:r>
          </a:p>
          <a:p>
            <a:pPr lvl="1">
              <a:lnSpc>
                <a:spcPct val="120000"/>
              </a:lnSpc>
              <a:buFontTx/>
              <a:buChar char="•"/>
              <a:defRPr/>
            </a:pPr>
            <a:r>
              <a:rPr lang="en-US"/>
              <a:t>Substance abuse</a:t>
            </a:r>
          </a:p>
          <a:p>
            <a:pPr lvl="1">
              <a:lnSpc>
                <a:spcPct val="120000"/>
              </a:lnSpc>
              <a:buFontTx/>
              <a:buChar char="•"/>
              <a:defRPr/>
            </a:pPr>
            <a:r>
              <a:rPr lang="en-US"/>
              <a:t>Hallucinations</a:t>
            </a:r>
          </a:p>
          <a:p>
            <a:pPr lvl="1">
              <a:lnSpc>
                <a:spcPct val="120000"/>
              </a:lnSpc>
              <a:buFontTx/>
              <a:buChar char="•"/>
              <a:defRPr/>
            </a:pPr>
            <a:r>
              <a:rPr lang="en-US"/>
              <a:t>Mild delusions (e.g., paranoia)</a:t>
            </a:r>
            <a:endParaRPr 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2" name="Rectangle 2"/>
          <p:cNvSpPr>
            <a:spLocks noChangeArrowheads="1"/>
          </p:cNvSpPr>
          <p:nvPr/>
        </p:nvSpPr>
        <p:spPr bwMode="auto">
          <a:xfrm>
            <a:off x="3048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 anchor="ctr"/>
          <a:lstStyle/>
          <a:p>
            <a:pPr algn="ctr">
              <a:defRPr/>
            </a:pPr>
            <a:r>
              <a:rPr lang="en-US">
                <a:solidFill>
                  <a:srgbClr val="FEF936"/>
                </a:solidFill>
                <a:cs typeface="+mn-cs"/>
              </a:rPr>
              <a:t>INTERACTIVE MODEL OF TRAUMA, PTSD, &amp; CO-OCCURRING DISORDERS (MUESER ET AL., 2002)</a:t>
            </a:r>
            <a:endParaRPr lang="en-US" sz="2800">
              <a:solidFill>
                <a:srgbClr val="FEF936"/>
              </a:solidFill>
              <a:cs typeface="+mn-cs"/>
            </a:endParaRPr>
          </a:p>
        </p:txBody>
      </p:sp>
      <p:sp>
        <p:nvSpPr>
          <p:cNvPr id="814083" name="Text Box 3"/>
          <p:cNvSpPr txBox="1">
            <a:spLocks noChangeArrowheads="1"/>
          </p:cNvSpPr>
          <p:nvPr/>
        </p:nvSpPr>
        <p:spPr bwMode="auto">
          <a:xfrm>
            <a:off x="2286000" y="2133600"/>
            <a:ext cx="1352550" cy="395288"/>
          </a:xfrm>
          <a:prstGeom prst="rect">
            <a:avLst/>
          </a:prstGeom>
          <a:solidFill>
            <a:srgbClr val="993366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rgbClr val="FEF936"/>
                </a:solidFill>
                <a:cs typeface="+mn-cs"/>
              </a:rPr>
              <a:t>TRAUMA</a:t>
            </a:r>
          </a:p>
        </p:txBody>
      </p:sp>
      <p:sp>
        <p:nvSpPr>
          <p:cNvPr id="814084" name="Text Box 4"/>
          <p:cNvSpPr txBox="1">
            <a:spLocks noChangeArrowheads="1"/>
          </p:cNvSpPr>
          <p:nvPr/>
        </p:nvSpPr>
        <p:spPr bwMode="auto">
          <a:xfrm>
            <a:off x="2619375" y="3657600"/>
            <a:ext cx="822325" cy="395288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bg2"/>
                </a:solidFill>
                <a:cs typeface="+mn-cs"/>
              </a:rPr>
              <a:t>PTSD</a:t>
            </a:r>
            <a:endParaRPr lang="en-US" sz="1800">
              <a:solidFill>
                <a:srgbClr val="FEF936"/>
              </a:solidFill>
              <a:cs typeface="+mn-cs"/>
            </a:endParaRPr>
          </a:p>
        </p:txBody>
      </p:sp>
      <p:sp>
        <p:nvSpPr>
          <p:cNvPr id="814085" name="Text Box 5"/>
          <p:cNvSpPr txBox="1">
            <a:spLocks noChangeArrowheads="1"/>
          </p:cNvSpPr>
          <p:nvPr/>
        </p:nvSpPr>
        <p:spPr bwMode="auto">
          <a:xfrm>
            <a:off x="2400300" y="4953000"/>
            <a:ext cx="1330325" cy="669925"/>
          </a:xfrm>
          <a:prstGeom prst="rect">
            <a:avLst/>
          </a:prstGeom>
          <a:solidFill>
            <a:srgbClr val="993366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rgbClr val="FEF936"/>
                </a:solidFill>
                <a:cs typeface="+mn-cs"/>
              </a:rPr>
              <a:t>WORKING</a:t>
            </a:r>
          </a:p>
          <a:p>
            <a:pPr algn="ctr">
              <a:defRPr/>
            </a:pPr>
            <a:r>
              <a:rPr lang="en-US" sz="1800">
                <a:solidFill>
                  <a:srgbClr val="FEF936"/>
                </a:solidFill>
                <a:cs typeface="+mn-cs"/>
              </a:rPr>
              <a:t>ALLIANCE</a:t>
            </a:r>
          </a:p>
        </p:txBody>
      </p:sp>
      <p:sp>
        <p:nvSpPr>
          <p:cNvPr id="814086" name="Text Box 6"/>
          <p:cNvSpPr txBox="1">
            <a:spLocks noChangeArrowheads="1"/>
          </p:cNvSpPr>
          <p:nvPr/>
        </p:nvSpPr>
        <p:spPr bwMode="auto">
          <a:xfrm>
            <a:off x="273050" y="3505200"/>
            <a:ext cx="1228725" cy="669925"/>
          </a:xfrm>
          <a:prstGeom prst="rect">
            <a:avLst/>
          </a:prstGeom>
          <a:solidFill>
            <a:srgbClr val="FF9900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bg2"/>
                </a:solidFill>
                <a:cs typeface="+mn-cs"/>
              </a:rPr>
              <a:t>TRAUMA</a:t>
            </a:r>
          </a:p>
          <a:p>
            <a:pPr algn="ctr">
              <a:defRPr/>
            </a:pPr>
            <a:r>
              <a:rPr lang="en-US" sz="1800">
                <a:solidFill>
                  <a:schemeClr val="bg2"/>
                </a:solidFill>
                <a:cs typeface="+mn-cs"/>
              </a:rPr>
              <a:t>HISTORY</a:t>
            </a:r>
          </a:p>
        </p:txBody>
      </p:sp>
      <p:sp>
        <p:nvSpPr>
          <p:cNvPr id="814087" name="Text Box 7"/>
          <p:cNvSpPr txBox="1">
            <a:spLocks noChangeArrowheads="1"/>
          </p:cNvSpPr>
          <p:nvPr/>
        </p:nvSpPr>
        <p:spPr bwMode="auto">
          <a:xfrm>
            <a:off x="4330700" y="2667000"/>
            <a:ext cx="1609725" cy="669925"/>
          </a:xfrm>
          <a:prstGeom prst="rect">
            <a:avLst/>
          </a:prstGeom>
          <a:solidFill>
            <a:srgbClr val="993366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rgbClr val="FEF936"/>
                </a:solidFill>
                <a:cs typeface="+mn-cs"/>
              </a:rPr>
              <a:t>SUBSTANCE</a:t>
            </a:r>
          </a:p>
          <a:p>
            <a:pPr algn="ctr">
              <a:defRPr/>
            </a:pPr>
            <a:r>
              <a:rPr lang="en-US" sz="1800">
                <a:solidFill>
                  <a:srgbClr val="FEF936"/>
                </a:solidFill>
                <a:cs typeface="+mn-cs"/>
              </a:rPr>
              <a:t>ABUSE</a:t>
            </a:r>
          </a:p>
        </p:txBody>
      </p:sp>
      <p:sp>
        <p:nvSpPr>
          <p:cNvPr id="814088" name="Text Box 8"/>
          <p:cNvSpPr txBox="1">
            <a:spLocks noChangeArrowheads="1"/>
          </p:cNvSpPr>
          <p:nvPr/>
        </p:nvSpPr>
        <p:spPr bwMode="auto">
          <a:xfrm>
            <a:off x="6134100" y="3382963"/>
            <a:ext cx="2562225" cy="669925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bg2"/>
                </a:solidFill>
                <a:cs typeface="+mn-cs"/>
              </a:rPr>
              <a:t>SYMPTOM SEVERITY</a:t>
            </a:r>
          </a:p>
          <a:p>
            <a:pPr algn="ctr">
              <a:defRPr/>
            </a:pPr>
            <a:r>
              <a:rPr lang="en-US" sz="1800">
                <a:solidFill>
                  <a:schemeClr val="bg2"/>
                </a:solidFill>
                <a:cs typeface="+mn-cs"/>
              </a:rPr>
              <a:t>&amp; FUNCTIONING</a:t>
            </a:r>
          </a:p>
        </p:txBody>
      </p:sp>
      <p:sp>
        <p:nvSpPr>
          <p:cNvPr id="814089" name="Text Box 9"/>
          <p:cNvSpPr txBox="1">
            <a:spLocks noChangeArrowheads="1"/>
          </p:cNvSpPr>
          <p:nvPr/>
        </p:nvSpPr>
        <p:spPr bwMode="auto">
          <a:xfrm>
            <a:off x="6413500" y="4754563"/>
            <a:ext cx="1851025" cy="944562"/>
          </a:xfrm>
          <a:prstGeom prst="rect">
            <a:avLst/>
          </a:prstGeom>
          <a:solidFill>
            <a:srgbClr val="3399FF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bg2"/>
                </a:solidFill>
                <a:cs typeface="+mn-cs"/>
              </a:rPr>
              <a:t>ILLNESS</a:t>
            </a:r>
          </a:p>
          <a:p>
            <a:pPr algn="ctr">
              <a:defRPr/>
            </a:pPr>
            <a:r>
              <a:rPr lang="en-US" sz="1800">
                <a:solidFill>
                  <a:schemeClr val="bg2"/>
                </a:solidFill>
                <a:cs typeface="+mn-cs"/>
              </a:rPr>
              <a:t>MANAGEMENT</a:t>
            </a:r>
          </a:p>
          <a:p>
            <a:pPr algn="ctr">
              <a:defRPr/>
            </a:pPr>
            <a:r>
              <a:rPr lang="en-US" sz="1800">
                <a:solidFill>
                  <a:schemeClr val="bg2"/>
                </a:solidFill>
                <a:cs typeface="+mn-cs"/>
              </a:rPr>
              <a:t>SERVICES</a:t>
            </a:r>
          </a:p>
        </p:txBody>
      </p:sp>
      <p:sp>
        <p:nvSpPr>
          <p:cNvPr id="814090" name="Text Box 10"/>
          <p:cNvSpPr txBox="1">
            <a:spLocks noChangeArrowheads="1"/>
          </p:cNvSpPr>
          <p:nvPr/>
        </p:nvSpPr>
        <p:spPr bwMode="auto">
          <a:xfrm>
            <a:off x="9723438" y="-274638"/>
            <a:ext cx="212725" cy="395288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1800">
              <a:solidFill>
                <a:schemeClr val="bg2"/>
              </a:solidFill>
              <a:cs typeface="+mn-cs"/>
            </a:endParaRPr>
          </a:p>
        </p:txBody>
      </p:sp>
      <p:sp>
        <p:nvSpPr>
          <p:cNvPr id="814091" name="Line 11"/>
          <p:cNvSpPr>
            <a:spLocks noChangeShapeType="1"/>
          </p:cNvSpPr>
          <p:nvPr/>
        </p:nvSpPr>
        <p:spPr bwMode="auto">
          <a:xfrm>
            <a:off x="1471613" y="3886200"/>
            <a:ext cx="1219200" cy="0"/>
          </a:xfrm>
          <a:prstGeom prst="line">
            <a:avLst/>
          </a:prstGeom>
          <a:noFill/>
          <a:ln w="28575">
            <a:solidFill>
              <a:srgbClr val="72F4F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4092" name="Line 12"/>
          <p:cNvSpPr>
            <a:spLocks noChangeShapeType="1"/>
          </p:cNvSpPr>
          <p:nvPr/>
        </p:nvSpPr>
        <p:spPr bwMode="auto">
          <a:xfrm flipV="1">
            <a:off x="2895600" y="2514600"/>
            <a:ext cx="0" cy="1143000"/>
          </a:xfrm>
          <a:prstGeom prst="line">
            <a:avLst/>
          </a:prstGeom>
          <a:noFill/>
          <a:ln w="28575">
            <a:solidFill>
              <a:srgbClr val="72F4F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4093" name="Line 13"/>
          <p:cNvSpPr>
            <a:spLocks noChangeShapeType="1"/>
          </p:cNvSpPr>
          <p:nvPr/>
        </p:nvSpPr>
        <p:spPr bwMode="auto">
          <a:xfrm>
            <a:off x="3200400" y="2590800"/>
            <a:ext cx="0" cy="1066800"/>
          </a:xfrm>
          <a:prstGeom prst="line">
            <a:avLst/>
          </a:prstGeom>
          <a:noFill/>
          <a:ln w="28575">
            <a:solidFill>
              <a:srgbClr val="72F4F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4094" name="Line 14"/>
          <p:cNvSpPr>
            <a:spLocks noChangeShapeType="1"/>
          </p:cNvSpPr>
          <p:nvPr/>
        </p:nvSpPr>
        <p:spPr bwMode="auto">
          <a:xfrm flipV="1">
            <a:off x="3352800" y="3200400"/>
            <a:ext cx="1066800" cy="457200"/>
          </a:xfrm>
          <a:prstGeom prst="line">
            <a:avLst/>
          </a:prstGeom>
          <a:noFill/>
          <a:ln w="28575">
            <a:solidFill>
              <a:srgbClr val="72F4F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4095" name="Line 15"/>
          <p:cNvSpPr>
            <a:spLocks noChangeShapeType="1"/>
          </p:cNvSpPr>
          <p:nvPr/>
        </p:nvSpPr>
        <p:spPr bwMode="auto">
          <a:xfrm flipH="1" flipV="1">
            <a:off x="3581400" y="2590800"/>
            <a:ext cx="838200" cy="304800"/>
          </a:xfrm>
          <a:prstGeom prst="line">
            <a:avLst/>
          </a:prstGeom>
          <a:noFill/>
          <a:ln w="28575">
            <a:solidFill>
              <a:srgbClr val="72F4F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4096" name="Line 16"/>
          <p:cNvSpPr>
            <a:spLocks noChangeShapeType="1"/>
          </p:cNvSpPr>
          <p:nvPr/>
        </p:nvSpPr>
        <p:spPr bwMode="auto">
          <a:xfrm>
            <a:off x="3657600" y="2362200"/>
            <a:ext cx="3810000" cy="0"/>
          </a:xfrm>
          <a:prstGeom prst="line">
            <a:avLst/>
          </a:prstGeom>
          <a:noFill/>
          <a:ln w="28575">
            <a:solidFill>
              <a:srgbClr val="72F4F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4097" name="Line 17"/>
          <p:cNvSpPr>
            <a:spLocks noChangeShapeType="1"/>
          </p:cNvSpPr>
          <p:nvPr/>
        </p:nvSpPr>
        <p:spPr bwMode="auto">
          <a:xfrm>
            <a:off x="7467600" y="2362200"/>
            <a:ext cx="0" cy="990600"/>
          </a:xfrm>
          <a:prstGeom prst="line">
            <a:avLst/>
          </a:prstGeom>
          <a:noFill/>
          <a:ln w="28575">
            <a:solidFill>
              <a:srgbClr val="72F4F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4098" name="Line 18"/>
          <p:cNvSpPr>
            <a:spLocks noChangeShapeType="1"/>
          </p:cNvSpPr>
          <p:nvPr/>
        </p:nvSpPr>
        <p:spPr bwMode="auto">
          <a:xfrm flipV="1">
            <a:off x="7391400" y="4114800"/>
            <a:ext cx="0" cy="609600"/>
          </a:xfrm>
          <a:prstGeom prst="line">
            <a:avLst/>
          </a:prstGeom>
          <a:noFill/>
          <a:ln w="28575">
            <a:solidFill>
              <a:srgbClr val="72F4F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4099" name="Line 19"/>
          <p:cNvSpPr>
            <a:spLocks noChangeShapeType="1"/>
          </p:cNvSpPr>
          <p:nvPr/>
        </p:nvSpPr>
        <p:spPr bwMode="auto">
          <a:xfrm>
            <a:off x="3716338" y="5257800"/>
            <a:ext cx="2743200" cy="0"/>
          </a:xfrm>
          <a:prstGeom prst="line">
            <a:avLst/>
          </a:prstGeom>
          <a:noFill/>
          <a:ln w="28575">
            <a:solidFill>
              <a:srgbClr val="72F4F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4100" name="Line 20"/>
          <p:cNvSpPr>
            <a:spLocks noChangeShapeType="1"/>
          </p:cNvSpPr>
          <p:nvPr/>
        </p:nvSpPr>
        <p:spPr bwMode="auto">
          <a:xfrm>
            <a:off x="5867400" y="3048000"/>
            <a:ext cx="381000" cy="304800"/>
          </a:xfrm>
          <a:prstGeom prst="line">
            <a:avLst/>
          </a:prstGeom>
          <a:noFill/>
          <a:ln w="28575">
            <a:solidFill>
              <a:srgbClr val="72F4F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4101" name="Line 21"/>
          <p:cNvSpPr>
            <a:spLocks noChangeShapeType="1"/>
          </p:cNvSpPr>
          <p:nvPr/>
        </p:nvSpPr>
        <p:spPr bwMode="auto">
          <a:xfrm>
            <a:off x="3452813" y="3886200"/>
            <a:ext cx="2743200" cy="0"/>
          </a:xfrm>
          <a:prstGeom prst="line">
            <a:avLst/>
          </a:prstGeom>
          <a:noFill/>
          <a:ln w="28575">
            <a:solidFill>
              <a:srgbClr val="72F4F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4102" name="Line 22"/>
          <p:cNvSpPr>
            <a:spLocks noChangeShapeType="1"/>
          </p:cNvSpPr>
          <p:nvPr/>
        </p:nvSpPr>
        <p:spPr bwMode="auto">
          <a:xfrm>
            <a:off x="2971800" y="4114800"/>
            <a:ext cx="0" cy="838200"/>
          </a:xfrm>
          <a:prstGeom prst="line">
            <a:avLst/>
          </a:prstGeom>
          <a:noFill/>
          <a:ln w="12700">
            <a:solidFill>
              <a:srgbClr val="72F4F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4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990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00"/>
                </a:solidFill>
                <a:cs typeface="+mj-cs"/>
              </a:rPr>
              <a:t>TREATMENT OF PTSD IN GENERAL POPULATION</a:t>
            </a:r>
          </a:p>
        </p:txBody>
      </p:sp>
      <p:sp>
        <p:nvSpPr>
          <p:cNvPr id="8284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51816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2000" dirty="0">
                <a:cs typeface="+mn-cs"/>
              </a:rPr>
              <a:t>CBT is most widely studied &amp; replicated intervention, with primary support for:</a:t>
            </a:r>
          </a:p>
          <a:p>
            <a:pPr lvl="1">
              <a:lnSpc>
                <a:spcPct val="120000"/>
              </a:lnSpc>
              <a:defRPr/>
            </a:pPr>
            <a:r>
              <a:rPr lang="en-US" sz="2000" dirty="0"/>
              <a:t> </a:t>
            </a:r>
            <a:r>
              <a:rPr lang="en-US" sz="2000" b="1" i="1" dirty="0"/>
              <a:t>Exposure therapy (ET)</a:t>
            </a:r>
            <a:r>
              <a:rPr lang="en-US" sz="2000" dirty="0"/>
              <a:t>: Prolonged exposure to safe but anxiety-provoking, trauma-related stimuli (imaginal &amp; in vivo) leads to emotional processing of event &amp; habituation of fear (e.g., </a:t>
            </a:r>
            <a:r>
              <a:rPr lang="en-US" sz="2000" dirty="0" err="1"/>
              <a:t>Foa</a:t>
            </a:r>
            <a:r>
              <a:rPr lang="en-US" sz="2000" dirty="0"/>
              <a:t>)</a:t>
            </a:r>
          </a:p>
          <a:p>
            <a:pPr lvl="1">
              <a:lnSpc>
                <a:spcPct val="120000"/>
              </a:lnSpc>
              <a:defRPr/>
            </a:pPr>
            <a:r>
              <a:rPr lang="en-US" sz="2000" b="1" i="1" dirty="0"/>
              <a:t>Cognitive restructuring (CR)</a:t>
            </a:r>
            <a:r>
              <a:rPr lang="en-US" sz="2000" dirty="0"/>
              <a:t>: Identifying, challenging, &amp; changing upsetting, inaccurate trauma-related thoughts &amp; beliefs underlying PTSD; facilitates incorporation of trauma experiences into view of self, others, and the world (e.g., Ehlers &amp; Clark)</a:t>
            </a:r>
          </a:p>
          <a:p>
            <a:pPr>
              <a:lnSpc>
                <a:spcPct val="120000"/>
              </a:lnSpc>
              <a:defRPr/>
            </a:pPr>
            <a:r>
              <a:rPr lang="en-US" sz="2000" dirty="0">
                <a:cs typeface="+mn-cs"/>
              </a:rPr>
              <a:t>ET and CR equally effective, as is combination of ET + CR</a:t>
            </a:r>
          </a:p>
          <a:p>
            <a:pPr>
              <a:lnSpc>
                <a:spcPct val="120000"/>
              </a:lnSpc>
              <a:defRPr/>
            </a:pPr>
            <a:r>
              <a:rPr lang="en-US" sz="2000" dirty="0">
                <a:cs typeface="+mn-cs"/>
              </a:rPr>
              <a:t>Eye Movement Desensitization </a:t>
            </a:r>
            <a:r>
              <a:rPr lang="en-US" sz="2000" dirty="0"/>
              <a:t>and Reprocessing (EMDR) also effective (Shapiro); combines exposure and CR components</a:t>
            </a:r>
            <a:endParaRPr lang="en-US" sz="2000" dirty="0"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10600" cy="1600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00"/>
                </a:solidFill>
                <a:cs typeface="+mj-cs"/>
              </a:rPr>
              <a:t>EXCLUSION CRITERIA IN TREATMENT RESEARCH</a:t>
            </a:r>
          </a:p>
        </p:txBody>
      </p:sp>
      <p:sp>
        <p:nvSpPr>
          <p:cNvPr id="8294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534400" cy="4495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en-US" sz="2400" dirty="0"/>
              <a:t>Studies in general population rule most or all people with SMI and  PTSD: psychosis, suicidal ideation, cognitive impairment, recent medication changes, and severe medical problems</a:t>
            </a:r>
          </a:p>
          <a:p>
            <a:pPr>
              <a:lnSpc>
                <a:spcPct val="120000"/>
              </a:lnSpc>
              <a:defRPr/>
            </a:pPr>
            <a:r>
              <a:rPr lang="en-US" sz="2400" dirty="0">
                <a:latin typeface="Charcoal" charset="0"/>
                <a:ea typeface="ＭＳ Ｐゴシック" charset="0"/>
              </a:rPr>
              <a:t>Consensus statement by leaders in trauma research: </a:t>
            </a:r>
          </a:p>
          <a:p>
            <a:pPr lvl="1">
              <a:lnSpc>
                <a:spcPct val="120000"/>
              </a:lnSpc>
              <a:defRPr/>
            </a:pPr>
            <a:r>
              <a:rPr lang="en-US" sz="2400" dirty="0">
                <a:latin typeface="Charcoal" charset="0"/>
                <a:ea typeface="ＭＳ Ｐゴシック" charset="0"/>
              </a:rPr>
              <a:t>Simple or </a:t>
            </a:r>
            <a:r>
              <a:rPr lang="ja-JP" altLang="en-US" sz="2400" dirty="0">
                <a:latin typeface="Arial" charset="0"/>
                <a:ea typeface="ＭＳ Ｐゴシック" charset="0"/>
              </a:rPr>
              <a:t>“</a:t>
            </a:r>
            <a:r>
              <a:rPr lang="en-US" altLang="ja-JP" sz="2400" dirty="0">
                <a:latin typeface="Charcoal" charset="0"/>
                <a:ea typeface="ＭＳ Ｐゴシック" charset="0"/>
              </a:rPr>
              <a:t>pure</a:t>
            </a:r>
            <a:r>
              <a:rPr lang="ja-JP" altLang="en-US" sz="2400" dirty="0">
                <a:latin typeface="Arial" charset="0"/>
                <a:ea typeface="ＭＳ Ｐゴシック" charset="0"/>
              </a:rPr>
              <a:t>”</a:t>
            </a:r>
            <a:r>
              <a:rPr lang="en-US" altLang="ja-JP" sz="2400" dirty="0">
                <a:latin typeface="Charcoal" charset="0"/>
                <a:ea typeface="ＭＳ Ｐゴシック" charset="0"/>
              </a:rPr>
              <a:t> PTSD is unrepresentative of the typical presentation of treatment seeking individuals with trauma histories</a:t>
            </a:r>
          </a:p>
          <a:p>
            <a:pPr>
              <a:lnSpc>
                <a:spcPct val="120000"/>
              </a:lnSpc>
              <a:defRPr/>
            </a:pPr>
            <a:r>
              <a:rPr lang="en-US" sz="2400" dirty="0">
                <a:latin typeface="Charcoal" charset="0"/>
                <a:ea typeface="ＭＳ Ｐゴシック" charset="0"/>
              </a:rPr>
              <a:t>Spinazzola et al. (2005): </a:t>
            </a:r>
            <a:r>
              <a:rPr lang="ja-JP" altLang="en-US" sz="2400" dirty="0">
                <a:latin typeface="Arial" charset="0"/>
                <a:ea typeface="ＭＳ Ｐゴシック" charset="0"/>
              </a:rPr>
              <a:t>“</a:t>
            </a:r>
            <a:r>
              <a:rPr lang="en-US" altLang="ja-JP" sz="2400" dirty="0">
                <a:latin typeface="Charcoal" charset="0"/>
                <a:ea typeface="ＭＳ Ｐゴシック" charset="0"/>
              </a:rPr>
              <a:t>True advancement of the field will require a deliberate process of evaluation and adaptation of efficacious treatments with less restricted, more clinically representative PTSD samples.</a:t>
            </a:r>
            <a:r>
              <a:rPr lang="ja-JP" altLang="en-US" sz="2400" dirty="0">
                <a:latin typeface="Arial" charset="0"/>
                <a:ea typeface="ＭＳ Ｐゴシック" charset="0"/>
              </a:rPr>
              <a:t>”</a:t>
            </a:r>
            <a:r>
              <a:rPr lang="en-US" altLang="ja-JP" sz="2400" dirty="0">
                <a:latin typeface="Charcoal" charset="0"/>
                <a:ea typeface="ＭＳ Ｐゴシック" charset="0"/>
              </a:rPr>
              <a:t> (p. 427)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9906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RATIONALE FOR SELECTING COGNITIVE RESTRUCTURING</a:t>
            </a:r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86800" cy="48768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en-US" sz="2400" dirty="0">
                <a:cs typeface="+mn-cs"/>
              </a:rPr>
              <a:t>Higher acceptability of cognitive restructuring over exposure-based therapies (prolonged exposure, EMDR) due to not requiring clients to overcome avoidance of trauma-related stimuli in order to participate in treatment</a:t>
            </a:r>
          </a:p>
          <a:p>
            <a:pPr>
              <a:lnSpc>
                <a:spcPct val="120000"/>
              </a:lnSpc>
              <a:defRPr/>
            </a:pPr>
            <a:r>
              <a:rPr lang="en-US" sz="2400" dirty="0">
                <a:cs typeface="+mn-cs"/>
              </a:rPr>
              <a:t>Exposure therapy less effective when anxiety is not dominant emotion (e.g., guilt/shame, anger, depression)</a:t>
            </a:r>
          </a:p>
          <a:p>
            <a:pPr>
              <a:lnSpc>
                <a:spcPct val="120000"/>
              </a:lnSpc>
              <a:defRPr/>
            </a:pPr>
            <a:r>
              <a:rPr lang="en-US" sz="2400" dirty="0">
                <a:cs typeface="+mn-cs"/>
              </a:rPr>
              <a:t>Concern over </a:t>
            </a:r>
            <a:r>
              <a:rPr lang="ja-JP" altLang="en-US" sz="2400" dirty="0">
                <a:latin typeface="Arial"/>
                <a:cs typeface="+mn-cs"/>
              </a:rPr>
              <a:t>“</a:t>
            </a:r>
            <a:r>
              <a:rPr lang="en-US" sz="2400" dirty="0" err="1">
                <a:cs typeface="+mn-cs"/>
              </a:rPr>
              <a:t>retraumatizing</a:t>
            </a:r>
            <a:r>
              <a:rPr lang="ja-JP" altLang="en-US" sz="2400" dirty="0">
                <a:latin typeface="Arial"/>
                <a:cs typeface="+mn-cs"/>
              </a:rPr>
              <a:t>”</a:t>
            </a:r>
            <a:r>
              <a:rPr lang="en-US" sz="2400" dirty="0">
                <a:cs typeface="+mn-cs"/>
              </a:rPr>
              <a:t> vulnerable clients through exposure, leading to a worse symptoms (e.g., psychosis, suicidality, substance abuse, self-injurious behavior)</a:t>
            </a:r>
          </a:p>
          <a:p>
            <a:pPr>
              <a:lnSpc>
                <a:spcPct val="120000"/>
              </a:lnSpc>
              <a:defRPr/>
            </a:pPr>
            <a:r>
              <a:rPr lang="en-US" sz="2400" dirty="0">
                <a:cs typeface="+mn-cs"/>
              </a:rPr>
              <a:t>In contrast to exposure-based programs, CR program teaches useful life skills beyond just treatment of PTSD</a:t>
            </a:r>
          </a:p>
          <a:p>
            <a:pPr lvl="1">
              <a:lnSpc>
                <a:spcPct val="120000"/>
              </a:lnSpc>
              <a:defRPr/>
            </a:pPr>
            <a:endParaRPr lang="en-US" sz="1000" dirty="0"/>
          </a:p>
          <a:p>
            <a:pPr>
              <a:lnSpc>
                <a:spcPct val="120000"/>
              </a:lnSpc>
              <a:defRPr/>
            </a:pPr>
            <a:endParaRPr lang="en-US" sz="2800" dirty="0"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1266" name="Picture 2" descr="51j5cn60MeL._SS500_.jpg                                        000B7405Macintosh HD                   C3B63D4C: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3813" y="381000"/>
            <a:ext cx="6556375" cy="57150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Title 1">
            <a:extLst>
              <a:ext uri="{FF2B5EF4-FFF2-40B4-BE49-F238E27FC236}">
                <a16:creationId xmlns:a16="http://schemas.microsoft.com/office/drawing/2014/main" id="{268CD9D2-F5BC-C64B-AD0C-6C5163E6DB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38242" name="Content Placeholder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5050CC11-F13A-0A49-AE11-A3C5A7512E1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250825"/>
            <a:ext cx="4189412" cy="6356350"/>
          </a:xfrm>
        </p:spPr>
      </p:pic>
    </p:spTree>
    <p:extLst>
      <p:ext uri="{BB962C8B-B14F-4D97-AF65-F5344CB8AC3E}">
        <p14:creationId xmlns:p14="http://schemas.microsoft.com/office/powerpoint/2010/main" val="1614644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FORTHCOMING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534400" cy="4495800"/>
          </a:xfrm>
        </p:spPr>
        <p:txBody>
          <a:bodyPr/>
          <a:lstStyle/>
          <a:p>
            <a:r>
              <a:rPr lang="en-US" sz="2800" dirty="0" err="1">
                <a:effectLst/>
                <a:latin typeface="Helvetica Neue" panose="02000503000000020004" pitchFamily="2" charset="0"/>
              </a:rPr>
              <a:t>Mueser</a:t>
            </a:r>
            <a:r>
              <a:rPr lang="en-US" sz="2800" dirty="0">
                <a:effectLst/>
                <a:latin typeface="Helvetica Neue" panose="02000503000000020004" pitchFamily="2" charset="0"/>
              </a:rPr>
              <a:t>, K. T., &amp; Gottlieb, J. D. (in press). </a:t>
            </a:r>
            <a:r>
              <a:rPr lang="en-US" sz="2800" i="1" dirty="0">
                <a:effectLst/>
                <a:latin typeface="Helvetica Neue" panose="02000503000000020004" pitchFamily="2" charset="0"/>
              </a:rPr>
              <a:t>Treatment of Posttraumatic Stress Disorder in Serious Mental Illness: The Cognitive Restructuring Program</a:t>
            </a:r>
            <a:r>
              <a:rPr lang="en-US" sz="2800" dirty="0">
                <a:effectLst/>
                <a:latin typeface="Helvetica Neue" panose="02000503000000020004" pitchFamily="2" charset="0"/>
              </a:rPr>
              <a:t>. Washington, DC: American Psychological Association.</a:t>
            </a:r>
          </a:p>
          <a:p>
            <a:pPr>
              <a:defRPr/>
            </a:pPr>
            <a:endParaRPr lang="en-US" sz="1000" dirty="0">
              <a:cs typeface="+mn-cs"/>
            </a:endParaRPr>
          </a:p>
          <a:p>
            <a:pPr>
              <a:defRPr/>
            </a:pPr>
            <a:r>
              <a:rPr lang="en-US" sz="2800" dirty="0">
                <a:cs typeface="+mn-cs"/>
              </a:rPr>
              <a:t>With all educational handouts and worksheets available in both English and Spanish</a:t>
            </a:r>
          </a:p>
          <a:p>
            <a:pPr>
              <a:defRPr/>
            </a:pPr>
            <a:endParaRPr lang="en-US" sz="10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9104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LOGISTICS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534400" cy="44958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n-cs"/>
              </a:rPr>
              <a:t>12-16 week </a:t>
            </a:r>
            <a:r>
              <a:rPr lang="en-US" dirty="0" err="1">
                <a:cs typeface="+mn-cs"/>
              </a:rPr>
              <a:t>manualized</a:t>
            </a:r>
            <a:r>
              <a:rPr lang="en-US" dirty="0">
                <a:cs typeface="+mn-cs"/>
              </a:rPr>
              <a:t> CBT treatment (depending on population)</a:t>
            </a:r>
          </a:p>
          <a:p>
            <a:pPr>
              <a:defRPr/>
            </a:pPr>
            <a:endParaRPr lang="en-US" sz="1000" dirty="0">
              <a:cs typeface="+mn-cs"/>
            </a:endParaRPr>
          </a:p>
          <a:p>
            <a:pPr>
              <a:defRPr/>
            </a:pPr>
            <a:r>
              <a:rPr lang="en-US" dirty="0">
                <a:cs typeface="+mn-cs"/>
              </a:rPr>
              <a:t>Individual weekly sessions</a:t>
            </a:r>
          </a:p>
          <a:p>
            <a:pPr>
              <a:defRPr/>
            </a:pPr>
            <a:endParaRPr lang="en-US" sz="1000" dirty="0">
              <a:cs typeface="+mn-cs"/>
            </a:endParaRPr>
          </a:p>
          <a:p>
            <a:pPr>
              <a:defRPr/>
            </a:pPr>
            <a:r>
              <a:rPr lang="en-US" dirty="0">
                <a:cs typeface="+mn-cs"/>
              </a:rPr>
              <a:t>Treatment provided at local community mental health centers, addiction settings, schools, or other community locations</a:t>
            </a:r>
          </a:p>
          <a:p>
            <a:pPr>
              <a:defRPr/>
            </a:pPr>
            <a:endParaRPr lang="en-US" sz="1000" dirty="0">
              <a:cs typeface="+mn-cs"/>
            </a:endParaRPr>
          </a:p>
          <a:p>
            <a:pPr>
              <a:defRPr/>
            </a:pPr>
            <a:r>
              <a:rPr lang="en-US" dirty="0">
                <a:cs typeface="+mn-cs"/>
              </a:rPr>
              <a:t>8 therapy modules for basic program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SYMPTOM MONITORING</a:t>
            </a:r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46482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>
                <a:cs typeface="+mn-cs"/>
              </a:rPr>
              <a:t>Self-reported assessment of PTSD (PCL) and depression (BDI) at beginning of first and every third session thereafter</a:t>
            </a:r>
          </a:p>
          <a:p>
            <a:pPr>
              <a:lnSpc>
                <a:spcPct val="90000"/>
              </a:lnSpc>
              <a:defRPr/>
            </a:pPr>
            <a:r>
              <a:rPr lang="en-US" sz="2800">
                <a:cs typeface="+mn-cs"/>
              </a:rPr>
              <a:t>Used to track outcomes over treatment</a:t>
            </a:r>
          </a:p>
          <a:p>
            <a:pPr>
              <a:lnSpc>
                <a:spcPct val="90000"/>
              </a:lnSpc>
              <a:defRPr/>
            </a:pPr>
            <a:endParaRPr lang="en-US" sz="900">
              <a:cs typeface="+mn-cs"/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>
                <a:cs typeface="+mn-cs"/>
              </a:rPr>
              <a:t>Client responses scored and briefly discussed with therapist at beginning of session</a:t>
            </a:r>
          </a:p>
          <a:p>
            <a:pPr>
              <a:lnSpc>
                <a:spcPct val="90000"/>
              </a:lnSpc>
              <a:defRPr/>
            </a:pPr>
            <a:endParaRPr lang="en-US" sz="900">
              <a:cs typeface="+mn-cs"/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>
                <a:cs typeface="+mn-cs"/>
              </a:rPr>
              <a:t>Sometimes assessments used to address distressing symptoms (e.g., use cognitive restructuring to target upsetting feelings related to trauma-related thoughts identified on PCL)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z="280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282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525" y="965718"/>
            <a:ext cx="5400675" cy="78688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Disclosure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525" y="1752601"/>
            <a:ext cx="5400675" cy="4115188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1800" dirty="0"/>
              <a:t>All my clothes were made by my son, J. </a:t>
            </a:r>
            <a:r>
              <a:rPr lang="en-US" sz="1800" dirty="0" err="1"/>
              <a:t>Mueser</a:t>
            </a:r>
            <a:endParaRPr lang="en-US" sz="1800" dirty="0"/>
          </a:p>
          <a:p>
            <a:pPr>
              <a:buFont typeface="Arial" charset="0"/>
              <a:buChar char="•"/>
            </a:pPr>
            <a:r>
              <a:rPr lang="en-US" sz="1800" dirty="0"/>
              <a:t>Bespoke Hand Tailored Suits and Shirts, with stores in New York City:</a:t>
            </a:r>
            <a:br>
              <a:rPr lang="en-US" sz="3000" dirty="0"/>
            </a:br>
            <a:endParaRPr lang="en-US" sz="3000" dirty="0"/>
          </a:p>
          <a:p>
            <a:pPr marL="0" indent="0">
              <a:buNone/>
            </a:pPr>
            <a:endParaRPr lang="en-US" sz="54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00349"/>
            <a:ext cx="3733800" cy="288950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972050" y="2800349"/>
            <a:ext cx="2343150" cy="23544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100" dirty="0">
                <a:solidFill>
                  <a:prstClr val="black"/>
                </a:solidFill>
                <a:latin typeface="Franklin Gothic Book"/>
                <a:ea typeface="+mn-ea"/>
                <a:cs typeface="+mn-cs"/>
              </a:rPr>
              <a:t>J. </a:t>
            </a:r>
            <a:r>
              <a:rPr lang="en-US" sz="2100" dirty="0" err="1">
                <a:solidFill>
                  <a:prstClr val="black"/>
                </a:solidFill>
                <a:latin typeface="Franklin Gothic Book"/>
                <a:ea typeface="+mn-ea"/>
                <a:cs typeface="+mn-cs"/>
              </a:rPr>
              <a:t>Mueser</a:t>
            </a:r>
            <a:endParaRPr lang="en-US" sz="2100" dirty="0">
              <a:solidFill>
                <a:prstClr val="black"/>
              </a:solidFill>
              <a:latin typeface="Franklin Gothic Book"/>
              <a:ea typeface="+mn-ea"/>
              <a:cs typeface="+mn-cs"/>
            </a:endParaRP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100" dirty="0">
                <a:solidFill>
                  <a:prstClr val="black"/>
                </a:solidFill>
                <a:latin typeface="Franklin Gothic Book"/>
                <a:ea typeface="+mn-ea"/>
                <a:cs typeface="+mn-cs"/>
              </a:rPr>
              <a:t>19 Christopher St.</a:t>
            </a: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100" dirty="0">
                <a:solidFill>
                  <a:prstClr val="black"/>
                </a:solidFill>
                <a:latin typeface="Franklin Gothic Book"/>
                <a:ea typeface="+mn-ea"/>
                <a:cs typeface="+mn-cs"/>
              </a:rPr>
              <a:t>New York, NY 10014</a:t>
            </a: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100" dirty="0">
                <a:solidFill>
                  <a:prstClr val="black"/>
                </a:solidFill>
                <a:latin typeface="Franklin Gothic Book"/>
                <a:ea typeface="+mn-ea"/>
                <a:cs typeface="+mn-cs"/>
                <a:hlinkClick r:id="rId3" action="ppaction://hlinkfile"/>
              </a:rPr>
              <a:t>(347) 982-4382</a:t>
            </a:r>
            <a:endParaRPr lang="en-US" sz="2100" dirty="0">
              <a:solidFill>
                <a:prstClr val="black"/>
              </a:solidFill>
              <a:latin typeface="Franklin Gothic Book"/>
              <a:ea typeface="+mn-ea"/>
              <a:cs typeface="+mn-cs"/>
            </a:endParaRP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100" dirty="0">
                <a:solidFill>
                  <a:prstClr val="black"/>
                </a:solidFill>
                <a:latin typeface="Franklin Gothic Book"/>
                <a:ea typeface="+mn-ea"/>
                <a:cs typeface="+mn-cs"/>
                <a:hlinkClick r:id="rId4"/>
              </a:rPr>
              <a:t>http://jmueser.com</a:t>
            </a:r>
            <a:endParaRPr lang="en-US" sz="2100" dirty="0">
              <a:solidFill>
                <a:prstClr val="black"/>
              </a:solidFill>
              <a:latin typeface="Franklin Gothic Book"/>
              <a:ea typeface="+mn-ea"/>
              <a:cs typeface="+mn-c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090637" y="1502422"/>
            <a:ext cx="5179219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2690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THERAPY MODULES</a:t>
            </a:r>
          </a:p>
        </p:txBody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44196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Times" charset="0"/>
              <a:buAutoNum type="arabicPeriod"/>
              <a:defRPr/>
            </a:pPr>
            <a:r>
              <a:rPr lang="en-US" dirty="0">
                <a:cs typeface="+mn-cs"/>
              </a:rPr>
              <a:t>Overview</a:t>
            </a:r>
          </a:p>
          <a:p>
            <a:pPr marL="609600" indent="-609600">
              <a:lnSpc>
                <a:spcPct val="90000"/>
              </a:lnSpc>
              <a:buFont typeface="Times" charset="0"/>
              <a:buAutoNum type="arabicPeriod"/>
              <a:defRPr/>
            </a:pPr>
            <a:r>
              <a:rPr lang="en-US" dirty="0">
                <a:cs typeface="+mn-cs"/>
              </a:rPr>
              <a:t>Distress response plan </a:t>
            </a:r>
          </a:p>
          <a:p>
            <a:pPr marL="609600" indent="-609600">
              <a:lnSpc>
                <a:spcPct val="90000"/>
              </a:lnSpc>
              <a:buFont typeface="Times" charset="0"/>
              <a:buAutoNum type="arabicPeriod"/>
              <a:defRPr/>
            </a:pPr>
            <a:r>
              <a:rPr lang="en-US" dirty="0">
                <a:cs typeface="+mn-cs"/>
              </a:rPr>
              <a:t>Breathing retraining</a:t>
            </a:r>
          </a:p>
          <a:p>
            <a:pPr marL="609600" indent="-609600">
              <a:lnSpc>
                <a:spcPct val="90000"/>
              </a:lnSpc>
              <a:buFont typeface="Times" charset="0"/>
              <a:buAutoNum type="arabicPeriod"/>
              <a:defRPr/>
            </a:pPr>
            <a:r>
              <a:rPr lang="en-US" dirty="0" err="1">
                <a:cs typeface="+mn-cs"/>
              </a:rPr>
              <a:t>Psychoeducation</a:t>
            </a:r>
            <a:r>
              <a:rPr lang="en-US" dirty="0">
                <a:cs typeface="+mn-cs"/>
              </a:rPr>
              <a:t> I</a:t>
            </a:r>
          </a:p>
          <a:p>
            <a:pPr marL="609600" indent="-609600">
              <a:lnSpc>
                <a:spcPct val="90000"/>
              </a:lnSpc>
              <a:buFont typeface="Times" charset="0"/>
              <a:buAutoNum type="arabicPeriod"/>
              <a:defRPr/>
            </a:pPr>
            <a:r>
              <a:rPr lang="en-US" dirty="0" err="1">
                <a:cs typeface="+mn-cs"/>
              </a:rPr>
              <a:t>Psychoeducation</a:t>
            </a:r>
            <a:r>
              <a:rPr lang="en-US" dirty="0">
                <a:cs typeface="+mn-cs"/>
              </a:rPr>
              <a:t> II</a:t>
            </a:r>
          </a:p>
          <a:p>
            <a:pPr marL="609600" indent="-609600">
              <a:lnSpc>
                <a:spcPct val="90000"/>
              </a:lnSpc>
              <a:buFont typeface="Times" charset="0"/>
              <a:buAutoNum type="arabicPeriod"/>
              <a:defRPr/>
            </a:pPr>
            <a:r>
              <a:rPr lang="en-US" dirty="0">
                <a:cs typeface="+mn-cs"/>
              </a:rPr>
              <a:t>Cognitive restructuring I</a:t>
            </a:r>
          </a:p>
          <a:p>
            <a:pPr marL="609600" indent="-609600">
              <a:lnSpc>
                <a:spcPct val="90000"/>
              </a:lnSpc>
              <a:buFont typeface="Times" charset="0"/>
              <a:buAutoNum type="arabicPeriod"/>
              <a:defRPr/>
            </a:pPr>
            <a:r>
              <a:rPr lang="en-US" dirty="0">
                <a:cs typeface="+mn-cs"/>
              </a:rPr>
              <a:t>Cognitive restructuring II</a:t>
            </a:r>
          </a:p>
          <a:p>
            <a:pPr marL="609600" indent="-609600">
              <a:lnSpc>
                <a:spcPct val="90000"/>
              </a:lnSpc>
              <a:buFont typeface="Times" charset="0"/>
              <a:buAutoNum type="arabicPeriod"/>
              <a:defRPr/>
            </a:pPr>
            <a:r>
              <a:rPr lang="en-US" dirty="0">
                <a:cs typeface="+mn-cs"/>
              </a:rPr>
              <a:t>Generalization Training &amp; Termination</a:t>
            </a:r>
            <a:r>
              <a:rPr lang="en-US" sz="2800" dirty="0"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MODULE 1: OVERVIEW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n-cs"/>
              </a:rPr>
              <a:t>Review of overall program</a:t>
            </a:r>
          </a:p>
          <a:p>
            <a:pPr>
              <a:defRPr/>
            </a:pPr>
            <a:r>
              <a:rPr lang="en-US">
                <a:cs typeface="+mn-cs"/>
              </a:rPr>
              <a:t>Discussion of psychoeducation, breathing retraining, cognitive restructuring</a:t>
            </a:r>
          </a:p>
          <a:p>
            <a:pPr>
              <a:defRPr/>
            </a:pPr>
            <a:r>
              <a:rPr lang="en-US">
                <a:cs typeface="+mn-cs"/>
              </a:rPr>
              <a:t>Logistics of treatment program</a:t>
            </a:r>
          </a:p>
          <a:p>
            <a:pPr>
              <a:defRPr/>
            </a:pPr>
            <a:r>
              <a:rPr lang="en-US">
                <a:cs typeface="+mn-cs"/>
              </a:rPr>
              <a:t>Homework, cancellations, etc.</a:t>
            </a:r>
          </a:p>
        </p:txBody>
      </p:sp>
    </p:spTree>
    <p:extLst>
      <p:ext uri="{BB962C8B-B14F-4D97-AF65-F5344CB8AC3E}">
        <p14:creationId xmlns:p14="http://schemas.microsoft.com/office/powerpoint/2010/main" val="22765900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86800" cy="14478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MODULE 2: DISTRESS RESPONSE PLAN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n-cs"/>
              </a:rPr>
              <a:t>Identification of warning signs of increased distress</a:t>
            </a:r>
          </a:p>
          <a:p>
            <a:pPr>
              <a:defRPr/>
            </a:pPr>
            <a:r>
              <a:rPr lang="en-US" dirty="0">
                <a:cs typeface="+mn-cs"/>
              </a:rPr>
              <a:t>Exploration of social supports</a:t>
            </a:r>
          </a:p>
          <a:p>
            <a:pPr>
              <a:defRPr/>
            </a:pPr>
            <a:r>
              <a:rPr lang="en-US" dirty="0">
                <a:cs typeface="+mn-cs"/>
              </a:rPr>
              <a:t>Agreement on monitoring strategies</a:t>
            </a:r>
          </a:p>
          <a:p>
            <a:pPr>
              <a:defRPr/>
            </a:pPr>
            <a:r>
              <a:rPr lang="en-US" dirty="0">
                <a:cs typeface="+mn-cs"/>
              </a:rPr>
              <a:t>Formulation of crisis plan</a:t>
            </a:r>
          </a:p>
          <a:p>
            <a:pPr>
              <a:defRPr/>
            </a:pPr>
            <a:r>
              <a:rPr lang="en-US" dirty="0">
                <a:cs typeface="+mn-cs"/>
              </a:rPr>
              <a:t>Discussion of who to involve in crisis</a:t>
            </a:r>
          </a:p>
        </p:txBody>
      </p:sp>
    </p:spTree>
    <p:extLst>
      <p:ext uri="{BB962C8B-B14F-4D97-AF65-F5344CB8AC3E}">
        <p14:creationId xmlns:p14="http://schemas.microsoft.com/office/powerpoint/2010/main" val="22240765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MODULE 3: BREATHING RETRAINING</a:t>
            </a:r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n-cs"/>
              </a:rPr>
              <a:t>Education about impact of breathing on anxiety</a:t>
            </a:r>
          </a:p>
          <a:p>
            <a:pPr>
              <a:defRPr/>
            </a:pPr>
            <a:r>
              <a:rPr lang="en-US">
                <a:cs typeface="+mn-cs"/>
              </a:rPr>
              <a:t>Instructions on how to modify breathing to reduce anxiety</a:t>
            </a:r>
          </a:p>
          <a:p>
            <a:pPr>
              <a:defRPr/>
            </a:pPr>
            <a:r>
              <a:rPr lang="en-US">
                <a:cs typeface="+mn-cs"/>
              </a:rPr>
              <a:t>In-session practice and assigned homework</a:t>
            </a:r>
          </a:p>
        </p:txBody>
      </p:sp>
    </p:spTree>
    <p:extLst>
      <p:ext uri="{BB962C8B-B14F-4D97-AF65-F5344CB8AC3E}">
        <p14:creationId xmlns:p14="http://schemas.microsoft.com/office/powerpoint/2010/main" val="10755834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MODULES 4-6: EDUCATION</a:t>
            </a: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  <a:cs typeface="+mj-cs"/>
            </a:endParaRPr>
          </a:p>
        </p:txBody>
      </p:sp>
      <p:sp>
        <p:nvSpPr>
          <p:cNvPr id="76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7244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Covers PTSD symptoms and associated problems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Interactive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frequently and ask questions to help clients relate information to their own experiences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Adopt client</a:t>
            </a:r>
            <a:r>
              <a:rPr lang="ja-JP" altLang="en-US" sz="2400" dirty="0">
                <a:latin typeface="Arial"/>
                <a:cs typeface="+mn-cs"/>
              </a:rPr>
              <a:t>’</a:t>
            </a:r>
            <a:r>
              <a:rPr lang="en-US" sz="2400" dirty="0">
                <a:cs typeface="+mn-cs"/>
              </a:rPr>
              <a:t>s language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Use worksheets to help clients identify their own symptoms and trauma consequences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Complete some worksheets in session; assign homework to complete others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Ask review questions to check client understanding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Abbreviate material when working with severely impaired clients</a:t>
            </a:r>
          </a:p>
        </p:txBody>
      </p:sp>
    </p:spTree>
    <p:extLst>
      <p:ext uri="{BB962C8B-B14F-4D97-AF65-F5344CB8AC3E}">
        <p14:creationId xmlns:p14="http://schemas.microsoft.com/office/powerpoint/2010/main" val="12635104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81000"/>
            <a:ext cx="88392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MODULE 6: COGNITIVE RESTRUCTURING I</a:t>
            </a:r>
          </a:p>
        </p:txBody>
      </p:sp>
      <p:sp>
        <p:nvSpPr>
          <p:cNvPr id="67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Cognition-emotion-behavior model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Common styles of thinking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All or nothing thinking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Overgeneralization</a:t>
            </a:r>
          </a:p>
          <a:p>
            <a:pPr lvl="1">
              <a:lnSpc>
                <a:spcPct val="90000"/>
              </a:lnSpc>
              <a:defRPr/>
            </a:pP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Must,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should,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or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never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statements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err="1"/>
              <a:t>Catastrophizing</a:t>
            </a:r>
            <a:endParaRPr lang="en-US" dirty="0"/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Emotional reasoning</a:t>
            </a:r>
          </a:p>
          <a:p>
            <a:pPr>
              <a:lnSpc>
                <a:spcPct val="90000"/>
              </a:lnSpc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81000"/>
            <a:ext cx="88392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MODULE 6: COGNITIVE RESTRUCTURING I</a:t>
            </a:r>
          </a:p>
        </p:txBody>
      </p:sp>
      <p:sp>
        <p:nvSpPr>
          <p:cNvPr id="77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>
                <a:cs typeface="+mn-cs"/>
              </a:rPr>
              <a:t>Normalized common styles as errors everyone makes, but may be more common in PTSD</a:t>
            </a:r>
          </a:p>
          <a:p>
            <a:pPr>
              <a:lnSpc>
                <a:spcPct val="90000"/>
              </a:lnSpc>
              <a:defRPr/>
            </a:pPr>
            <a:r>
              <a:rPr lang="en-US" sz="2800">
                <a:cs typeface="+mn-cs"/>
              </a:rPr>
              <a:t>Explain how correcting common styles can reduce negative feelings associated</a:t>
            </a:r>
          </a:p>
          <a:p>
            <a:pPr>
              <a:lnSpc>
                <a:spcPct val="90000"/>
              </a:lnSpc>
              <a:defRPr/>
            </a:pPr>
            <a:r>
              <a:rPr lang="en-US" sz="2800">
                <a:cs typeface="+mn-cs"/>
              </a:rPr>
              <a:t>For each style, briefly explain, try to elicit personal examples from client</a:t>
            </a:r>
          </a:p>
          <a:p>
            <a:pPr>
              <a:lnSpc>
                <a:spcPct val="90000"/>
              </a:lnSpc>
              <a:defRPr/>
            </a:pPr>
            <a:r>
              <a:rPr lang="en-US" sz="2800">
                <a:cs typeface="+mn-cs"/>
              </a:rPr>
              <a:t>When example elicited, explore why it is a common style (i.e., why inaccurate) and identify more accurate thought</a:t>
            </a:r>
          </a:p>
          <a:p>
            <a:pPr>
              <a:lnSpc>
                <a:spcPct val="90000"/>
              </a:lnSpc>
              <a:defRPr/>
            </a:pPr>
            <a:r>
              <a:rPr lang="en-US" sz="2800">
                <a:cs typeface="+mn-cs"/>
              </a:rPr>
              <a:t>1-3 sessions</a:t>
            </a:r>
          </a:p>
          <a:p>
            <a:pPr>
              <a:lnSpc>
                <a:spcPct val="90000"/>
              </a:lnSpc>
              <a:defRPr/>
            </a:pPr>
            <a:endParaRPr lang="en-US" sz="280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30487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MODULE 7: COGNITIVE RESTRUCTURING II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>
                <a:cs typeface="+mn-cs"/>
              </a:rPr>
              <a:t>5 steps of cognitive restructuring: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/>
              <a:t>Describe situation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/>
              <a:t>Identify strongest emotion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/>
              <a:t>Identify strongest thought or belief (</a:t>
            </a:r>
            <a:r>
              <a:rPr lang="ja-JP" altLang="en-US" sz="2400">
                <a:latin typeface="Arial"/>
              </a:rPr>
              <a:t>“</a:t>
            </a:r>
            <a:r>
              <a:rPr lang="en-US" sz="2400"/>
              <a:t>Guide to Thoughts and Feelings</a:t>
            </a:r>
            <a:r>
              <a:rPr lang="ja-JP" altLang="en-US" sz="2400">
                <a:latin typeface="Arial"/>
              </a:rPr>
              <a:t>”</a:t>
            </a:r>
            <a:r>
              <a:rPr lang="en-US" sz="2400"/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/>
              <a:t>Evaluate the thought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/>
              <a:t>Take action: Either change the thought, develop an action plan to deal with the situation, or both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endParaRPr lang="en-US" sz="2400"/>
          </a:p>
          <a:p>
            <a:pPr lvl="1">
              <a:lnSpc>
                <a:spcPct val="90000"/>
              </a:lnSpc>
              <a:defRPr/>
            </a:pPr>
            <a:endParaRPr lang="en-US" sz="2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  <a:extLs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5 STEPS OF COGNITIVE RESTRUCTURING</a:t>
            </a:r>
          </a:p>
        </p:txBody>
      </p:sp>
      <p:sp>
        <p:nvSpPr>
          <p:cNvPr id="503813" name="Rectangle 5"/>
          <p:cNvSpPr>
            <a:spLocks noChangeArrowheads="1"/>
          </p:cNvSpPr>
          <p:nvPr/>
        </p:nvSpPr>
        <p:spPr bwMode="auto">
          <a:xfrm>
            <a:off x="381000" y="6107113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1600"/>
          </a:p>
        </p:txBody>
      </p:sp>
      <p:sp>
        <p:nvSpPr>
          <p:cNvPr id="5038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096000"/>
          </a:xfrm>
          <a:extLs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marL="381000" indent="-381000">
              <a:buFontTx/>
              <a:buNone/>
              <a:defRPr/>
            </a:pPr>
            <a:r>
              <a:rPr lang="en-US" sz="1600" b="1" dirty="0">
                <a:solidFill>
                  <a:srgbClr val="FEF936"/>
                </a:solidFill>
              </a:rPr>
              <a:t>1.  </a:t>
            </a:r>
            <a:r>
              <a:rPr lang="en-US" sz="1600" b="1" u="sng" dirty="0">
                <a:solidFill>
                  <a:srgbClr val="FEF936"/>
                </a:solidFill>
              </a:rPr>
              <a:t>Situation</a:t>
            </a:r>
          </a:p>
          <a:p>
            <a:pPr marL="381000" indent="-381000">
              <a:buFontTx/>
              <a:buNone/>
              <a:defRPr/>
            </a:pPr>
            <a:r>
              <a:rPr lang="en-US" sz="1600" dirty="0"/>
              <a:t>Ask yourself, </a:t>
            </a:r>
            <a:r>
              <a:rPr lang="ja-JP" altLang="en-US" sz="1600" dirty="0">
                <a:latin typeface="Arial"/>
              </a:rPr>
              <a:t>“</a:t>
            </a:r>
            <a:r>
              <a:rPr lang="en-US" sz="1600" dirty="0"/>
              <a:t>What happened that made me upset?</a:t>
            </a:r>
            <a:r>
              <a:rPr lang="ja-JP" altLang="en-US" sz="1600" dirty="0">
                <a:latin typeface="Arial"/>
              </a:rPr>
              <a:t>”</a:t>
            </a:r>
            <a:r>
              <a:rPr lang="en-US" sz="1600" dirty="0"/>
              <a:t> Write down a brief description of</a:t>
            </a:r>
          </a:p>
          <a:p>
            <a:pPr marL="381000" indent="-381000">
              <a:buFontTx/>
              <a:buNone/>
              <a:defRPr/>
            </a:pPr>
            <a:r>
              <a:rPr lang="en-US" sz="1600" dirty="0"/>
              <a:t>the situation.</a:t>
            </a:r>
          </a:p>
          <a:p>
            <a:pPr marL="381000" indent="-381000">
              <a:buFontTx/>
              <a:buNone/>
              <a:defRPr/>
            </a:pPr>
            <a:r>
              <a:rPr lang="en-US" sz="1600" dirty="0"/>
              <a:t>____________________________________________________________________</a:t>
            </a:r>
          </a:p>
          <a:p>
            <a:pPr marL="381000" indent="-381000">
              <a:defRPr/>
            </a:pPr>
            <a:endParaRPr lang="en-US" sz="1600" dirty="0"/>
          </a:p>
          <a:p>
            <a:pPr marL="381000" indent="-381000">
              <a:buFontTx/>
              <a:buNone/>
              <a:defRPr/>
            </a:pPr>
            <a:r>
              <a:rPr lang="en-US" sz="1600" b="1" dirty="0">
                <a:solidFill>
                  <a:srgbClr val="FEF936"/>
                </a:solidFill>
              </a:rPr>
              <a:t>2.  </a:t>
            </a:r>
            <a:r>
              <a:rPr lang="en-US" sz="1600" b="1" u="sng" dirty="0">
                <a:solidFill>
                  <a:srgbClr val="FEF936"/>
                </a:solidFill>
              </a:rPr>
              <a:t>Feeling</a:t>
            </a:r>
          </a:p>
          <a:p>
            <a:pPr marL="381000" indent="-381000">
              <a:buFontTx/>
              <a:buNone/>
              <a:defRPr/>
            </a:pPr>
            <a:r>
              <a:rPr lang="en-US" sz="1600" dirty="0"/>
              <a:t>Circle your strongest feeling:            </a:t>
            </a:r>
          </a:p>
          <a:p>
            <a:pPr marL="381000" indent="-381000">
              <a:buFontTx/>
              <a:buNone/>
              <a:defRPr/>
            </a:pPr>
            <a:r>
              <a:rPr lang="en-US" sz="1600" dirty="0"/>
              <a:t>Fear/Anxiety      	Sadness/Depression   	Guilt/Shame          	Anger</a:t>
            </a:r>
          </a:p>
          <a:p>
            <a:pPr marL="381000" indent="-381000">
              <a:defRPr/>
            </a:pPr>
            <a:endParaRPr lang="en-US" sz="1600" b="1" dirty="0"/>
          </a:p>
          <a:p>
            <a:pPr marL="381000" indent="-381000">
              <a:buFontTx/>
              <a:buNone/>
              <a:defRPr/>
            </a:pPr>
            <a:r>
              <a:rPr lang="en-US" sz="1600" b="1" dirty="0">
                <a:solidFill>
                  <a:srgbClr val="FEF936"/>
                </a:solidFill>
              </a:rPr>
              <a:t>3.  </a:t>
            </a:r>
            <a:r>
              <a:rPr lang="en-US" sz="1600" b="1" u="sng" dirty="0">
                <a:solidFill>
                  <a:srgbClr val="FEF936"/>
                </a:solidFill>
              </a:rPr>
              <a:t>Thought </a:t>
            </a:r>
          </a:p>
          <a:p>
            <a:pPr marL="381000" indent="-381000">
              <a:buFontTx/>
              <a:buNone/>
              <a:defRPr/>
            </a:pPr>
            <a:r>
              <a:rPr lang="en-US" sz="1600" dirty="0"/>
              <a:t>Ask yourself, </a:t>
            </a:r>
            <a:r>
              <a:rPr lang="ja-JP" altLang="en-US" sz="1600" dirty="0">
                <a:latin typeface="Arial"/>
              </a:rPr>
              <a:t>“</a:t>
            </a:r>
            <a:r>
              <a:rPr lang="en-US" sz="1600" dirty="0"/>
              <a:t>What am I thinking that is leading me to feel this way?</a:t>
            </a:r>
            <a:r>
              <a:rPr lang="ja-JP" altLang="en-US" sz="1600" dirty="0">
                <a:latin typeface="Arial"/>
              </a:rPr>
              <a:t>”</a:t>
            </a:r>
            <a:r>
              <a:rPr lang="en-US" sz="1600" dirty="0"/>
              <a:t> Write down your thoughts below:</a:t>
            </a:r>
          </a:p>
          <a:p>
            <a:pPr marL="381000" indent="-381000">
              <a:buFontTx/>
              <a:buNone/>
              <a:defRPr/>
            </a:pPr>
            <a:r>
              <a:rPr lang="en-US" sz="1600" dirty="0"/>
              <a:t>_____________________________________________________________________</a:t>
            </a:r>
            <a:endParaRPr lang="en-US" sz="1600" b="1" dirty="0"/>
          </a:p>
          <a:p>
            <a:pPr marL="381000" indent="-381000">
              <a:buFontTx/>
              <a:buNone/>
              <a:defRPr/>
            </a:pPr>
            <a:r>
              <a:rPr lang="en-US" sz="1600" dirty="0"/>
              <a:t>_____________________________________________________________________</a:t>
            </a:r>
          </a:p>
          <a:p>
            <a:pPr marL="381000" indent="-381000">
              <a:defRPr/>
            </a:pPr>
            <a:endParaRPr lang="en-US" sz="1600" b="1" dirty="0"/>
          </a:p>
          <a:p>
            <a:pPr marL="381000" indent="-381000">
              <a:buFontTx/>
              <a:buNone/>
              <a:defRPr/>
            </a:pPr>
            <a:r>
              <a:rPr lang="en-US" sz="1600" b="1" dirty="0">
                <a:solidFill>
                  <a:srgbClr val="FEF936"/>
                </a:solidFill>
              </a:rPr>
              <a:t>Is this thought a Common Style of Thinking?</a:t>
            </a:r>
            <a:r>
              <a:rPr lang="en-US" sz="1600" dirty="0"/>
              <a:t>     If yes, circle the one:          </a:t>
            </a:r>
          </a:p>
          <a:p>
            <a:pPr marL="381000" indent="-381000">
              <a:defRPr/>
            </a:pPr>
            <a:r>
              <a:rPr lang="en-US" sz="1600" dirty="0"/>
              <a:t>All-or-Nothing         Over-Generalizing            Must/Should/Never      </a:t>
            </a:r>
          </a:p>
          <a:p>
            <a:pPr marL="381000" indent="-381000">
              <a:defRPr/>
            </a:pPr>
            <a:r>
              <a:rPr lang="en-US" sz="1600" dirty="0" err="1"/>
              <a:t>Catastrophizing</a:t>
            </a:r>
            <a:r>
              <a:rPr lang="en-US" sz="1600" dirty="0"/>
              <a:t>        Emotional Reasoning      Overestimation of Risk </a:t>
            </a:r>
          </a:p>
          <a:p>
            <a:pPr marL="381000" indent="-381000">
              <a:defRPr/>
            </a:pPr>
            <a:r>
              <a:rPr lang="en-US" sz="1600" dirty="0"/>
              <a:t>Self-Blame                  Mental Filter</a:t>
            </a:r>
          </a:p>
        </p:txBody>
      </p:sp>
    </p:spTree>
    <p:extLst>
      <p:ext uri="{BB962C8B-B14F-4D97-AF65-F5344CB8AC3E}">
        <p14:creationId xmlns:p14="http://schemas.microsoft.com/office/powerpoint/2010/main" val="30209700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5870" name="Group 14"/>
          <p:cNvGraphicFramePr>
            <a:graphicFrameLocks noGrp="1"/>
          </p:cNvGraphicFramePr>
          <p:nvPr>
            <p:ph/>
          </p:nvPr>
        </p:nvGraphicFramePr>
        <p:xfrm>
          <a:off x="228600" y="0"/>
          <a:ext cx="8686800" cy="6675438"/>
        </p:xfrm>
        <a:graphic>
          <a:graphicData uri="http://schemas.openxmlformats.org/drawingml/2006/table">
            <a:tbl>
              <a:tblPr/>
              <a:tblGrid>
                <a:gridCol w="868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75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4. </a:t>
                      </a:r>
                      <a:r>
                        <a:rPr kumimoji="0" lang="en-US" sz="1600" b="1" i="0" u="sng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Evaluate Your Thought: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harcoal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Now ask yourself, </a:t>
                      </a: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“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What evidence do I have for this thought?</a:t>
                      </a: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”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 Write down the answers that </a:t>
                      </a: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do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 support your thought and the answers that </a:t>
                      </a: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do not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 support your thought.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Things that DO support my thought: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_________________________________________________________________________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_________________________________________________________________________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_________________________________________________________________________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harcoal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Things that DO NOT support my thought: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_________________________________________________________________________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_________________________________________________________________________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cs typeface="Times New Roman" charset="0"/>
                        </a:rPr>
                        <a:t>_________________________________________________________________________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harcoal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5. </a:t>
                      </a:r>
                      <a:r>
                        <a:rPr kumimoji="0" lang="en-US" sz="1600" b="1" i="0" u="sng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Take Action!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Next, ask yourself, </a:t>
                      </a: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“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Do things mostly support my thought or do things mostly NOT support my thought?</a:t>
                      </a:r>
                      <a:r>
                        <a:rPr kumimoji="0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”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harcoal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  <a:sym typeface="Wingdings" charset="0"/>
                        </a:rPr>
                        <a:t>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  NO,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the evidence does 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not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 support my thought. Come up with a new thought that is supported by the evidence.  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harcoal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New Thought___________________________________________________________________________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harcoal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0"/>
                        <a:buChar char="o"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 YES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, the evidence 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does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 support my thought. Decide what you need to do next in order to deal with the situation. Write down your Action Plan for dealing with the upsetting situation: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Action Plan: _____________________________________________________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harcoal" charset="0"/>
                          <a:ea typeface="ＭＳ Ｐゴシック" charset="0"/>
                        </a:rPr>
                        <a:t>_______________________________________________________________</a:t>
                      </a:r>
                    </a:p>
                  </a:txBody>
                  <a:tcPr marT="45722" marB="45722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1765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57200"/>
            <a:ext cx="8534400" cy="1219200"/>
          </a:xfrm>
        </p:spPr>
        <p:txBody>
          <a:bodyPr/>
          <a:lstStyle/>
          <a:p>
            <a:pPr>
              <a:defRPr/>
            </a:pPr>
            <a:r>
              <a:rPr lang="ja-JP" altLang="en-US" dirty="0">
                <a:latin typeface="Arial"/>
                <a:cs typeface="+mj-cs"/>
              </a:rPr>
              <a:t>“</a:t>
            </a:r>
            <a:r>
              <a:rPr lang="en-US" dirty="0">
                <a:cs typeface="+mj-cs"/>
              </a:rPr>
              <a:t>TRAUMATIC</a:t>
            </a:r>
            <a:r>
              <a:rPr lang="ja-JP" altLang="en-US" dirty="0">
                <a:latin typeface="Arial"/>
                <a:cs typeface="+mj-cs"/>
              </a:rPr>
              <a:t>”</a:t>
            </a:r>
            <a:r>
              <a:rPr lang="en-US" dirty="0">
                <a:cs typeface="+mj-cs"/>
              </a:rPr>
              <a:t> EVENT: DSM-V DEFINITION</a:t>
            </a:r>
          </a:p>
        </p:txBody>
      </p:sp>
      <p:sp>
        <p:nvSpPr>
          <p:cNvPr id="64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05000"/>
            <a:ext cx="7543800" cy="3352800"/>
          </a:xfrm>
        </p:spPr>
        <p:txBody>
          <a:bodyPr/>
          <a:lstStyle/>
          <a:p>
            <a:pPr algn="l">
              <a:defRPr/>
            </a:pPr>
            <a:r>
              <a:rPr lang="en-US" dirty="0">
                <a:cs typeface="+mn-cs"/>
              </a:rPr>
              <a:t>An event involving some direct threat of death, severe bodily harm, or psychological injury to the self or another person. 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86800" cy="12954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RESEARCH ON CBT FOR PTSD IN SMI MODEL</a:t>
            </a:r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53440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2 open pilot feasibility studies, 1 in NH, 1 in NJ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RCT comparing CBT for PTSD (severe) with treatment as usual (TAU) in rural NH/VT (</a:t>
            </a:r>
            <a:r>
              <a:rPr lang="en-US" sz="2400" dirty="0" err="1">
                <a:cs typeface="+mn-cs"/>
              </a:rPr>
              <a:t>Mueser</a:t>
            </a:r>
            <a:r>
              <a:rPr lang="en-US" sz="2400" dirty="0">
                <a:cs typeface="+mn-cs"/>
              </a:rPr>
              <a:t> et al., 2008)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RCT comparing CBT for PTSD (severe) with Brief program in urban NJ (</a:t>
            </a:r>
            <a:r>
              <a:rPr lang="en-US" sz="2400" dirty="0" err="1">
                <a:cs typeface="+mn-cs"/>
              </a:rPr>
              <a:t>Mueser</a:t>
            </a:r>
            <a:r>
              <a:rPr lang="en-US" sz="2400" dirty="0">
                <a:cs typeface="+mn-cs"/>
              </a:rPr>
              <a:t> et al., 2015)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RCT comparing CBT with usual care for people with schizophrenia and PTSD (not severe)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Open pilot of Brief program as stand-alone program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Closed </a:t>
            </a:r>
            <a:r>
              <a:rPr lang="en-US" sz="2400" dirty="0"/>
              <a:t>enrollment </a:t>
            </a:r>
            <a:r>
              <a:rPr lang="en-US" sz="2400" dirty="0">
                <a:cs typeface="+mn-cs"/>
              </a:rPr>
              <a:t>group format version of program implemented in community mental health center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Pilot of stepped care program, including Brief program, followed by open-enrollment group format (for clients with persistent PTSD</a:t>
            </a:r>
            <a:endParaRPr lang="en-US" sz="28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98462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FFFF00"/>
                </a:solidFill>
                <a:cs typeface="+mj-cs"/>
              </a:rPr>
              <a:t>RCT OF CBT FOR PTSD IN NH </a:t>
            </a:r>
            <a:br>
              <a:rPr lang="en-US" dirty="0">
                <a:solidFill>
                  <a:srgbClr val="FFFF00"/>
                </a:solidFill>
                <a:cs typeface="+mj-cs"/>
              </a:rPr>
            </a:br>
            <a:r>
              <a:rPr lang="en-US" dirty="0">
                <a:solidFill>
                  <a:srgbClr val="FFFF00"/>
                </a:solidFill>
                <a:cs typeface="+mj-cs"/>
              </a:rPr>
              <a:t>(Mueser et al., 2008)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534400" cy="43434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RCT of CBT vs. TAU (N = 108; 15% schizophrenia-spectrum, 85% major mood disorder, 25% borderline personality disorder)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Exposure to CBT: 81%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Conducted  at 4 local CMHCs in NH &amp; VT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CBT provided by 6 Ph.D. &amp; 1 M.A. clinician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Assessments conducted at baseline, post-treatment, 3-months, 6-months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Primary focus on PTSD knowledge, trauma-related beliefs, PTSD, other symptoms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754063"/>
            <a:ext cx="7315200" cy="534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5" name="Picture 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754063"/>
            <a:ext cx="7315200" cy="534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00"/>
                </a:solidFill>
                <a:cs typeface="+mj-cs"/>
              </a:rPr>
              <a:t>NJ CBT FOR PTSD RCT</a:t>
            </a:r>
          </a:p>
        </p:txBody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5029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Collaboration with UNDMJ/UBHC in New Jersey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Conducted at 5 sites in urban settings, more minority clients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Evaluation of CBT for PTSD when delivered by frontline clinicians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Comparison of CBT to Brief Treatment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Assessment of longer-term functional outcomes, services, &amp; costs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Larger sample: N = 201 (33% schizophrenia-spectrum, 67% major mood, 28% borderline personality disorder)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Funded by NIMH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Pilot study conducted in NJ to establish feasibility of implementing program at study sites (Lu et al., 2011)</a:t>
            </a:r>
            <a:endParaRPr lang="en-US" sz="2000" dirty="0">
              <a:cs typeface="+mn-c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rcoal" charset="0"/>
                <a:ea typeface="ＭＳ Ｐゴシック" charset="0"/>
              </a:rPr>
              <a:t>RCT STUDY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00600"/>
          </a:xfrm>
        </p:spPr>
        <p:txBody>
          <a:bodyPr/>
          <a:lstStyle/>
          <a:p>
            <a:pPr>
              <a:defRPr/>
            </a:pPr>
            <a:r>
              <a:rPr lang="en-US" dirty="0"/>
              <a:t>Adults with SMI and severe PTSD at 5 mental health clinics in NJ</a:t>
            </a:r>
          </a:p>
          <a:p>
            <a:pPr>
              <a:defRPr/>
            </a:pPr>
            <a:r>
              <a:rPr lang="en-US" dirty="0"/>
              <a:t>Randomized to either CBT or Brief intervention, stratified by site, SMI diagnosis, and gender</a:t>
            </a:r>
          </a:p>
          <a:p>
            <a:pPr>
              <a:defRPr/>
            </a:pPr>
            <a:r>
              <a:rPr lang="en-US" dirty="0"/>
              <a:t>Assessed at BL, Post-treatment, 6 month, and 1 year follow-up</a:t>
            </a:r>
          </a:p>
          <a:p>
            <a:pPr>
              <a:defRPr/>
            </a:pPr>
            <a:r>
              <a:rPr lang="en-US" dirty="0"/>
              <a:t>Treatment delivered by trained frontline clinicians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00"/>
                </a:solidFill>
                <a:cs typeface="+mj-cs"/>
              </a:rPr>
              <a:t>ELIGIBILITY CRITERIA</a:t>
            </a:r>
          </a:p>
        </p:txBody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9338" y="1447800"/>
            <a:ext cx="7237412" cy="4800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SMI according to state of NJ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Axis I diagnosis of schizophrenia, schizoaffective, bipolar, or major depression (borderline PD accepted)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Current diagnosis of severe PTSD (CAPS Total 65 or higher)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No hospitalization or suicide attempt past 3 months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Not dependent on substances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Receiving mental health services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Willing and able provide informed consent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rgbClr val="FFFF00"/>
                </a:solidFill>
              </a:rPr>
              <a:t>BRIEF TREATMENT INTERVENTION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48006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3 weekly individual sessions</a:t>
            </a:r>
          </a:p>
          <a:p>
            <a:pPr>
              <a:defRPr/>
            </a:pPr>
            <a:r>
              <a:rPr lang="en-US" dirty="0"/>
              <a:t>2 main components: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	1) Breathing retraining skill 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	2) </a:t>
            </a:r>
            <a:r>
              <a:rPr lang="en-US" dirty="0" err="1"/>
              <a:t>Psychoeducation</a:t>
            </a:r>
            <a:r>
              <a:rPr lang="en-US" dirty="0"/>
              <a:t> about PTSD</a:t>
            </a:r>
          </a:p>
          <a:p>
            <a:pPr>
              <a:defRPr/>
            </a:pPr>
            <a:r>
              <a:rPr lang="en-US" dirty="0"/>
              <a:t>Use of manual, client worksheets, plus a DVD for psychoeducation piece</a:t>
            </a:r>
          </a:p>
          <a:p>
            <a:pPr>
              <a:defRPr/>
            </a:pPr>
            <a:r>
              <a:rPr lang="en-US" dirty="0"/>
              <a:t>Modified since study, now called </a:t>
            </a:r>
            <a:r>
              <a:rPr lang="en-US" u="sng" dirty="0"/>
              <a:t>B</a:t>
            </a:r>
            <a:r>
              <a:rPr lang="en-US" dirty="0"/>
              <a:t>rief </a:t>
            </a:r>
            <a:r>
              <a:rPr lang="en-US" u="sng" dirty="0"/>
              <a:t>R</a:t>
            </a:r>
            <a:r>
              <a:rPr lang="en-US" dirty="0"/>
              <a:t>elaxation, </a:t>
            </a:r>
            <a:r>
              <a:rPr lang="en-US" u="sng" dirty="0"/>
              <a:t>E</a:t>
            </a:r>
            <a:r>
              <a:rPr lang="en-US" dirty="0"/>
              <a:t>ducation, </a:t>
            </a:r>
            <a:r>
              <a:rPr lang="en-US" u="sng" dirty="0"/>
              <a:t>A</a:t>
            </a:r>
            <a:r>
              <a:rPr lang="en-US" dirty="0"/>
              <a:t>nd </a:t>
            </a:r>
            <a:r>
              <a:rPr lang="en-US" u="sng" dirty="0"/>
              <a:t>T</a:t>
            </a:r>
            <a:r>
              <a:rPr lang="en-US" dirty="0"/>
              <a:t>rauma </a:t>
            </a:r>
            <a:r>
              <a:rPr lang="en-US" u="sng" dirty="0" err="1"/>
              <a:t>HE</a:t>
            </a:r>
            <a:r>
              <a:rPr lang="en-US" dirty="0" err="1"/>
              <a:t>aling</a:t>
            </a:r>
            <a:r>
              <a:rPr lang="en-US" dirty="0"/>
              <a:t> (BREATHE)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rcoal" charset="0"/>
                <a:ea typeface="ＭＳ Ｐゴシック" charset="0"/>
              </a:rPr>
              <a:t>PRIMARY (PTSD)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495800"/>
          </a:xfrm>
        </p:spPr>
        <p:txBody>
          <a:bodyPr/>
          <a:lstStyle/>
          <a:p>
            <a:pPr>
              <a:defRPr/>
            </a:pPr>
            <a:r>
              <a:rPr lang="en-US" dirty="0"/>
              <a:t>Significant differences favoring CBT over Brief found in:</a:t>
            </a:r>
          </a:p>
          <a:p>
            <a:pPr lvl="1">
              <a:defRPr/>
            </a:pPr>
            <a:r>
              <a:rPr lang="en-US" dirty="0"/>
              <a:t>PTSD symptom severity (CAPS Total &amp; subscales)</a:t>
            </a:r>
          </a:p>
          <a:p>
            <a:pPr lvl="1">
              <a:defRPr/>
            </a:pPr>
            <a:r>
              <a:rPr lang="en-US" dirty="0"/>
              <a:t>PTSD diagnosis</a:t>
            </a:r>
          </a:p>
          <a:p>
            <a:pPr lvl="1">
              <a:defRPr/>
            </a:pPr>
            <a:r>
              <a:rPr lang="en-US" dirty="0"/>
              <a:t>Knowledge of PTSD</a:t>
            </a:r>
          </a:p>
          <a:p>
            <a:pPr lvl="1">
              <a:defRPr/>
            </a:pPr>
            <a:r>
              <a:rPr lang="en-US" dirty="0"/>
              <a:t>Social functioning affected by PTSD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228600" y="381000"/>
          <a:ext cx="8686799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>
                <a:cs typeface="+mj-cs"/>
              </a:rPr>
              <a:t>COMMON TRAUMATIC EVENTS</a:t>
            </a:r>
            <a:endParaRPr lang="en-US" dirty="0">
              <a:cs typeface="+mj-cs"/>
            </a:endParaRPr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5257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Rape/ sexual abuse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Combat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Accidents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Crime/assault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Natural disasters (e.g., earthquake)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Sudden, unexpected death of a loved one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dirty="0">
                <a:solidFill>
                  <a:schemeClr val="tx2"/>
                </a:solidFill>
                <a:cs typeface="+mn-cs"/>
              </a:rPr>
              <a:t>Traumatic events related to serious mental illness: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Psychotic symptoms (e.g., hallucinations, delusions)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Involuntary treatment (e.g., hospitalization, seclusion/restraints)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Being threatened in an inpatient setting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rcoal" charset="0"/>
                <a:ea typeface="ＭＳ Ｐゴシック" charset="0"/>
              </a:rPr>
              <a:t>SECONDARY OUTCOMES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029200"/>
          </a:xfrm>
        </p:spPr>
        <p:txBody>
          <a:bodyPr/>
          <a:lstStyle/>
          <a:p>
            <a:pPr>
              <a:defRPr/>
            </a:pPr>
            <a:r>
              <a:rPr lang="en-US" dirty="0"/>
              <a:t>Significant differences favoring CBT over Brief for global functioning (GAF)</a:t>
            </a:r>
          </a:p>
          <a:p>
            <a:pPr>
              <a:defRPr/>
            </a:pPr>
            <a:r>
              <a:rPr lang="en-US" dirty="0"/>
              <a:t>Significant group X time interactions for social functioning and BDI</a:t>
            </a:r>
          </a:p>
          <a:p>
            <a:pPr lvl="1">
              <a:defRPr/>
            </a:pPr>
            <a:r>
              <a:rPr lang="en-US" dirty="0"/>
              <a:t>More rapid improvement for CBT than Brief</a:t>
            </a:r>
          </a:p>
          <a:p>
            <a:pPr>
              <a:defRPr/>
            </a:pPr>
            <a:r>
              <a:rPr lang="en-US" dirty="0"/>
              <a:t>No group differences in:</a:t>
            </a:r>
          </a:p>
          <a:p>
            <a:pPr lvl="1">
              <a:defRPr/>
            </a:pPr>
            <a:r>
              <a:rPr lang="en-US" dirty="0"/>
              <a:t>Depression or other symptoms</a:t>
            </a:r>
          </a:p>
          <a:p>
            <a:pPr lvl="1">
              <a:defRPr/>
            </a:pPr>
            <a:r>
              <a:rPr lang="en-US" dirty="0"/>
              <a:t>Post-traumatic cognitions</a:t>
            </a:r>
          </a:p>
          <a:p>
            <a:pPr lvl="1">
              <a:defRPr/>
            </a:pPr>
            <a:r>
              <a:rPr lang="en-US" dirty="0"/>
              <a:t>Overall quality of life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/>
          </p:nvPr>
        </p:nvGraphicFramePr>
        <p:xfrm>
          <a:off x="228600" y="381000"/>
          <a:ext cx="86868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rcoal" charset="0"/>
                <a:ea typeface="ＭＳ Ｐゴシック" charset="0"/>
              </a:rPr>
              <a:t>COMPARISON OF NH &amp; NJ STUDIES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534400" cy="4648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/>
              <a:t>Is Brief intervention delivering a treatment benefit?</a:t>
            </a:r>
          </a:p>
          <a:p>
            <a:pPr>
              <a:defRPr/>
            </a:pPr>
            <a:r>
              <a:rPr lang="en-US" dirty="0"/>
              <a:t>Focus on NH sample with severe PTSD (75% of total sample)</a:t>
            </a:r>
          </a:p>
          <a:p>
            <a:pPr>
              <a:defRPr/>
            </a:pPr>
            <a:r>
              <a:rPr lang="en-US" dirty="0"/>
              <a:t>Examination of CAPS Total, PTSD Knowledge, BDI, and PTCI</a:t>
            </a:r>
          </a:p>
          <a:p>
            <a:pPr>
              <a:defRPr/>
            </a:pPr>
            <a:r>
              <a:rPr lang="en-US" dirty="0"/>
              <a:t>CAPS change:</a:t>
            </a:r>
          </a:p>
          <a:p>
            <a:pPr lvl="1">
              <a:defRPr/>
            </a:pPr>
            <a:r>
              <a:rPr lang="en-US" dirty="0"/>
              <a:t>CBT in NH = 20 points</a:t>
            </a:r>
          </a:p>
          <a:p>
            <a:pPr lvl="1">
              <a:defRPr/>
            </a:pPr>
            <a:r>
              <a:rPr lang="en-US" dirty="0"/>
              <a:t>CBT in NJ = 23 points</a:t>
            </a:r>
          </a:p>
          <a:p>
            <a:pPr lvl="1">
              <a:defRPr/>
            </a:pPr>
            <a:r>
              <a:rPr lang="en-US" dirty="0"/>
              <a:t>TAU in NH = 9 points</a:t>
            </a:r>
          </a:p>
          <a:p>
            <a:pPr lvl="1">
              <a:defRPr/>
            </a:pPr>
            <a:r>
              <a:rPr lang="en-US" dirty="0"/>
              <a:t>Brief in NJ = 15 points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304800"/>
            <a:ext cx="8229600" cy="639762"/>
          </a:xfrm>
        </p:spPr>
        <p:txBody>
          <a:bodyPr>
            <a:no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Mental Health Care Costs (2010 $) Per Participant, 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First 12 Months After Baseline: No Differences Between CBT and Brief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19100" y="10668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92029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/>
              <a:t>DISSEMINATION COST-EFECTIVENESS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990600"/>
            <a:ext cx="4876800" cy="5638800"/>
          </a:xfrm>
        </p:spPr>
        <p:txBody>
          <a:bodyPr>
            <a:normAutofit/>
          </a:bodyPr>
          <a:lstStyle/>
          <a:p>
            <a:pPr marL="228600" indent="-228600"/>
            <a:r>
              <a:rPr lang="en-US" sz="2000" dirty="0"/>
              <a:t>CBT is more effective than Brief, but high cost </a:t>
            </a:r>
            <a:r>
              <a:rPr lang="en-US" sz="2000"/>
              <a:t>per PTSD remission: $33,815 </a:t>
            </a:r>
            <a:endParaRPr lang="en-US" sz="2000" dirty="0"/>
          </a:p>
          <a:p>
            <a:pPr marL="228600" indent="-228600"/>
            <a:r>
              <a:rPr lang="en-US" sz="2000" dirty="0"/>
              <a:t>However, Brief has lower implementation costs per clinician:</a:t>
            </a:r>
          </a:p>
          <a:p>
            <a:pPr marL="400050" lvl="1" indent="-171450"/>
            <a:r>
              <a:rPr lang="en-US" sz="1600" dirty="0"/>
              <a:t>$1853 per clinician for Brief versus $6190 per clinician for CBT</a:t>
            </a:r>
            <a:endParaRPr lang="en-US" sz="1200" dirty="0"/>
          </a:p>
          <a:p>
            <a:pPr marL="228600" indent="-228600"/>
            <a:r>
              <a:rPr lang="en-US" sz="2000" dirty="0"/>
              <a:t>Brief is also shorter in duration: </a:t>
            </a:r>
          </a:p>
          <a:p>
            <a:pPr marL="400050" lvl="1" indent="-171450"/>
            <a:r>
              <a:rPr lang="en-US" sz="1600" dirty="0"/>
              <a:t>Brief takes 3 sessions versus 12-16 sessions for CBT</a:t>
            </a:r>
          </a:p>
          <a:p>
            <a:pPr marL="228600" indent="-228600"/>
            <a:r>
              <a:rPr lang="en-US" sz="2000" dirty="0"/>
              <a:t>Implies that an investment in implementing Brief would likely result in more PTSD remissions per year than would an equal investment in CBT</a:t>
            </a:r>
          </a:p>
          <a:p>
            <a:pPr marL="400050" lvl="1" indent="-171450"/>
            <a:r>
              <a:rPr lang="en-US" sz="1600" dirty="0"/>
              <a:t>We estimate that a given investment in Brief will result in 9.0 times as many remissions from PTSD as an equal investment in CBT</a:t>
            </a:r>
          </a:p>
          <a:p>
            <a:pPr marL="685800" lvl="2" indent="-171450"/>
            <a:r>
              <a:rPr lang="en-US" sz="1200" dirty="0"/>
              <a:t>More clinicians trained</a:t>
            </a:r>
          </a:p>
          <a:p>
            <a:pPr marL="685800" lvl="2" indent="-171450"/>
            <a:r>
              <a:rPr lang="en-US" sz="1200" dirty="0"/>
              <a:t>More patients seen per unit of time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5105400" y="1371600"/>
          <a:ext cx="38862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38852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00"/>
                </a:solidFill>
                <a:cs typeface="+mj-cs"/>
              </a:rPr>
              <a:t>DISCUSSION</a:t>
            </a:r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5257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CBT for PTSD program effective in treating PTSD and related outcomes in people with SMI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NJ study showed: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/>
              <a:t>Predominantly minority clients living in poor, urban areas benefit from CBT for PTSD program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/>
              <a:t>Diagnostically heterogeneous sample: two-thirds major mood disorders, one-third psychotic disorders, 25% also had borderline personality disorder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/>
              <a:t>Frontline clinicians can implement program with good fidelity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/>
              <a:t>Effects sustained for 1 year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dirty="0">
                <a:cs typeface="+mn-cs"/>
              </a:rPr>
              <a:t>Cognitive restructuring component of CBT program most critical to improving PTSD in SMI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dirty="0">
                <a:cs typeface="+mn-cs"/>
              </a:rPr>
              <a:t>Brief program appeared to produce benefit in PTSD and other symptoms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cs typeface="+mn-cs"/>
              </a:rPr>
              <a:t>First and only intervention shown to improve PTSD in SMI in RCTs</a:t>
            </a:r>
          </a:p>
          <a:p>
            <a:pPr>
              <a:lnSpc>
                <a:spcPct val="90000"/>
              </a:lnSpc>
              <a:defRPr/>
            </a:pPr>
            <a:endParaRPr lang="en-US" sz="1600" dirty="0">
              <a:cs typeface="+mn-cs"/>
            </a:endParaRPr>
          </a:p>
          <a:p>
            <a:pPr>
              <a:lnSpc>
                <a:spcPct val="90000"/>
              </a:lnSpc>
              <a:defRPr/>
            </a:pPr>
            <a:endParaRPr lang="en-US" sz="1600" dirty="0">
              <a:cs typeface="+mn-cs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FUTURE DIRECTIONS</a:t>
            </a:r>
          </a:p>
        </p:txBody>
      </p:sp>
      <p:sp>
        <p:nvSpPr>
          <p:cNvPr id="81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953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Brief treatment for PTSD: An effective treatment?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Reduced difference between CBT and treatment as usual in first RCT (NH/VT) by more than 50% in second RCT (NJ)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Higher rates of completion in NJ study, especially in outpatient settings with high rates of no-show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Easier to train clinicians in, easier to implement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Positive effects of Brief treatment recently by Nishith et al. (2015)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Adaptations of Brief treatment (now called BREATHE) to adolescents screened in primary care, homeless persons, persons in lower and middle income countries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Potential role of BREATHE in stepped care for PTSD?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cs typeface="+mn-cs"/>
              </a:rPr>
              <a:t>First provide BREATHE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cs typeface="+mn-cs"/>
              </a:rPr>
              <a:t>Then provide CR for clients who continue to have PTSD symptoms</a:t>
            </a:r>
          </a:p>
          <a:p>
            <a:pPr>
              <a:lnSpc>
                <a:spcPct val="90000"/>
              </a:lnSpc>
              <a:defRPr/>
            </a:pPr>
            <a:endParaRPr lang="en-US" sz="2400" dirty="0">
              <a:cs typeface="+mn-cs"/>
            </a:endParaRPr>
          </a:p>
          <a:p>
            <a:pPr>
              <a:lnSpc>
                <a:spcPct val="90000"/>
              </a:lnSpc>
              <a:defRPr/>
            </a:pPr>
            <a:endParaRPr lang="en-US" sz="28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7227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>
                <a:cs typeface="+mj-cs"/>
              </a:rPr>
              <a:t>EPIDEMIOLOGY OF TRAUMA IN GENERAL POPULATION</a:t>
            </a:r>
            <a:endParaRPr lang="en-US" dirty="0">
              <a:cs typeface="+mj-cs"/>
            </a:endParaRPr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648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36-81% report experiencing a traumatic event in their lifetime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National Comorbidity Survey of 6000 between 15-54: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60% men exposed to traumatic event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51% women exposed to traumatic event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17% men &amp; 13% women exposed to 3+ events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+mn-cs"/>
              </a:rPr>
              <a:t>Even higher rates found in special subpopulations (e.g., homeless, serious mental illness, substance use disorders)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9906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TRAUMA IN PERSONS WITH SEVERE MENTAL ILLNESS</a:t>
            </a:r>
          </a:p>
        </p:txBody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8006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2800" dirty="0">
                <a:cs typeface="+mn-cs"/>
              </a:rPr>
              <a:t>Trauma and other adverse events in childhood increase risk of developing SMI</a:t>
            </a:r>
          </a:p>
          <a:p>
            <a:pPr>
              <a:lnSpc>
                <a:spcPct val="120000"/>
              </a:lnSpc>
              <a:defRPr/>
            </a:pPr>
            <a:r>
              <a:rPr lang="en-US" sz="2800" dirty="0">
                <a:cs typeface="+mn-cs"/>
              </a:rPr>
              <a:t>High rates of trauma in SMI</a:t>
            </a:r>
          </a:p>
          <a:p>
            <a:pPr>
              <a:lnSpc>
                <a:spcPct val="120000"/>
              </a:lnSpc>
              <a:defRPr/>
            </a:pPr>
            <a:r>
              <a:rPr lang="en-US" sz="2800" dirty="0">
                <a:cs typeface="+mn-cs"/>
              </a:rPr>
              <a:t>Multiple traumatization is common</a:t>
            </a:r>
          </a:p>
          <a:p>
            <a:pPr>
              <a:lnSpc>
                <a:spcPct val="120000"/>
              </a:lnSpc>
              <a:defRPr/>
            </a:pPr>
            <a:r>
              <a:rPr lang="en-US" sz="2800" dirty="0">
                <a:cs typeface="+mn-cs"/>
              </a:rPr>
              <a:t>History of trauma associated with more severe symptoms and distress</a:t>
            </a:r>
          </a:p>
          <a:p>
            <a:pPr>
              <a:lnSpc>
                <a:spcPct val="120000"/>
              </a:lnSpc>
              <a:defRPr/>
            </a:pPr>
            <a:r>
              <a:rPr lang="en-US" sz="2800" dirty="0">
                <a:cs typeface="+mn-cs"/>
              </a:rPr>
              <a:t>Service users report traumatic experiences are important but neglected in treatment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ChangeArrowheads="1"/>
          </p:cNvSpPr>
          <p:nvPr/>
        </p:nvSpPr>
        <p:spPr bwMode="auto">
          <a:xfrm>
            <a:off x="228600" y="381000"/>
            <a:ext cx="868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 anchor="ctr"/>
          <a:lstStyle/>
          <a:p>
            <a:pPr algn="ctr">
              <a:defRPr/>
            </a:pPr>
            <a:r>
              <a:rPr lang="en-US" sz="3600">
                <a:solidFill>
                  <a:schemeClr val="tx2"/>
                </a:solidFill>
                <a:cs typeface="+mn-cs"/>
              </a:rPr>
              <a:t>TRAUMA IN SMI (N=275)</a:t>
            </a: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663575" y="1066800"/>
          <a:ext cx="7813675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9639300" imgH="6057900" progId="MSGraph.Chart.8">
                  <p:embed followColorScheme="full"/>
                </p:oleObj>
              </mc:Choice>
              <mc:Fallback>
                <p:oleObj name="Chart" r:id="rId2" imgW="9639300" imgH="6057900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1066800"/>
                        <a:ext cx="7813675" cy="510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2884" name="Text Box 4"/>
          <p:cNvSpPr txBox="1">
            <a:spLocks noChangeArrowheads="1"/>
          </p:cNvSpPr>
          <p:nvPr/>
        </p:nvSpPr>
        <p:spPr bwMode="auto">
          <a:xfrm>
            <a:off x="898525" y="6248400"/>
            <a:ext cx="4443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Source: Mueser et al. (1998)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14478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WHY FOCUS ON PTSD?</a:t>
            </a:r>
          </a:p>
        </p:txBody>
      </p:sp>
      <p:sp>
        <p:nvSpPr>
          <p:cNvPr id="7536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5029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n-US" sz="2800" dirty="0"/>
              <a:t>Most established psychiatric consequence of trauma exposure</a:t>
            </a:r>
          </a:p>
          <a:p>
            <a:pPr>
              <a:lnSpc>
                <a:spcPct val="120000"/>
              </a:lnSpc>
              <a:defRPr/>
            </a:pPr>
            <a:r>
              <a:rPr lang="en-US" sz="2800" dirty="0"/>
              <a:t>High prevalence in general population, but even higher in vulnerable populations:</a:t>
            </a:r>
          </a:p>
          <a:p>
            <a:pPr lvl="1">
              <a:lnSpc>
                <a:spcPct val="120000"/>
              </a:lnSpc>
              <a:defRPr/>
            </a:pPr>
            <a:r>
              <a:rPr lang="en-US" sz="2000" dirty="0"/>
              <a:t>Estimated prevalence of PTSD in SMI in 29-33 studies was 30-33% (Mauritz et al., 2013; Zammit et al., 2018)</a:t>
            </a:r>
          </a:p>
          <a:p>
            <a:pPr>
              <a:lnSpc>
                <a:spcPct val="120000"/>
              </a:lnSpc>
              <a:defRPr/>
            </a:pPr>
            <a:r>
              <a:rPr lang="en-US" sz="2800" dirty="0"/>
              <a:t>PTSD often undetected in SMI population (&lt;5% in many studies), suggest high unmet need</a:t>
            </a:r>
          </a:p>
          <a:p>
            <a:pPr>
              <a:lnSpc>
                <a:spcPct val="120000"/>
              </a:lnSpc>
              <a:defRPr/>
            </a:pPr>
            <a:r>
              <a:rPr lang="en-US" sz="2800" dirty="0"/>
              <a:t>PTSD associated with increased distress and acute care service utilization</a:t>
            </a:r>
          </a:p>
          <a:p>
            <a:pPr>
              <a:lnSpc>
                <a:spcPct val="120000"/>
              </a:lnSpc>
              <a:defRPr/>
            </a:pPr>
            <a:r>
              <a:rPr lang="en-US" sz="2800" dirty="0"/>
              <a:t>Assessment straightforward</a:t>
            </a:r>
          </a:p>
          <a:p>
            <a:pPr>
              <a:lnSpc>
                <a:spcPct val="120000"/>
              </a:lnSpc>
              <a:defRPr/>
            </a:pPr>
            <a:r>
              <a:rPr lang="en-US" sz="2800" dirty="0">
                <a:cs typeface="+mn-cs"/>
              </a:rPr>
              <a:t>Psychological treatments shown to be effective</a:t>
            </a:r>
          </a:p>
          <a:p>
            <a:pPr>
              <a:lnSpc>
                <a:spcPct val="120000"/>
              </a:lnSpc>
              <a:defRPr/>
            </a:pPr>
            <a:r>
              <a:rPr lang="en-US" sz="2800" dirty="0">
                <a:cs typeface="+mn-cs"/>
              </a:rPr>
              <a:t>Pharmacological treatments also beneficial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sz="4400" dirty="0">
                <a:cs typeface="+mj-cs"/>
              </a:rPr>
              <a:t>DSM-5 SYMPTOMS OF PTSD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219200"/>
            <a:ext cx="8610600" cy="5334000"/>
          </a:xfrm>
        </p:spPr>
        <p:txBody>
          <a:bodyPr>
            <a:normAutofit fontScale="92500" lnSpcReduction="20000"/>
          </a:bodyPr>
          <a:lstStyle/>
          <a:p>
            <a:pPr algn="l">
              <a:buFontTx/>
              <a:buChar char="•"/>
              <a:defRPr/>
            </a:pPr>
            <a:r>
              <a:rPr lang="en-US" sz="3600" dirty="0">
                <a:cs typeface="+mn-cs"/>
              </a:rPr>
              <a:t>Exposure to traumatic event</a:t>
            </a:r>
          </a:p>
          <a:p>
            <a:pPr algn="l">
              <a:defRPr/>
            </a:pPr>
            <a:r>
              <a:rPr lang="en-US" sz="3600" u="sng" dirty="0">
                <a:cs typeface="+mn-cs"/>
              </a:rPr>
              <a:t>Symptom criteria</a:t>
            </a:r>
            <a:r>
              <a:rPr lang="en-US" sz="3600" dirty="0">
                <a:cs typeface="+mn-cs"/>
              </a:rPr>
              <a:t>:</a:t>
            </a:r>
          </a:p>
          <a:p>
            <a:pPr algn="l">
              <a:buFontTx/>
              <a:buChar char="•"/>
              <a:defRPr/>
            </a:pPr>
            <a:r>
              <a:rPr lang="en-US" sz="3600" dirty="0">
                <a:cs typeface="+mn-cs"/>
              </a:rPr>
              <a:t>Intrusion symptoms (e.g., intrusive memories, flashbacks, nightmares)</a:t>
            </a:r>
          </a:p>
          <a:p>
            <a:pPr algn="l">
              <a:buFontTx/>
              <a:buChar char="•"/>
              <a:defRPr/>
            </a:pPr>
            <a:r>
              <a:rPr lang="en-US" sz="3600" dirty="0">
                <a:cs typeface="+mn-cs"/>
              </a:rPr>
              <a:t>Avoidance of trauma-related stimuli (e.g., avoiding memories, situations related to trauma)</a:t>
            </a:r>
          </a:p>
          <a:p>
            <a:pPr algn="l">
              <a:buFontTx/>
              <a:buChar char="•"/>
              <a:defRPr/>
            </a:pPr>
            <a:r>
              <a:rPr lang="en-US" sz="3600" dirty="0">
                <a:cs typeface="+mn-cs"/>
              </a:rPr>
              <a:t>Over-arousal (e.g., </a:t>
            </a:r>
            <a:r>
              <a:rPr lang="en-US" sz="3600" dirty="0" err="1">
                <a:cs typeface="+mn-cs"/>
              </a:rPr>
              <a:t>hypervigilance</a:t>
            </a:r>
            <a:r>
              <a:rPr lang="en-US" sz="3600" dirty="0">
                <a:cs typeface="+mn-cs"/>
              </a:rPr>
              <a:t>, difficulty sleeping, anger outbursts, exaggerated startle)</a:t>
            </a:r>
          </a:p>
          <a:p>
            <a:pPr algn="l">
              <a:buFontTx/>
              <a:buChar char="•"/>
              <a:defRPr/>
            </a:pPr>
            <a:r>
              <a:rPr lang="en-US" sz="3600" dirty="0">
                <a:cs typeface="+mn-cs"/>
              </a:rPr>
              <a:t>Negative alterations in cognition or mood (e.g., inability to remember parts of event, persistent negative feelings, detachment from others)</a:t>
            </a:r>
            <a:endParaRPr lang="en-US" sz="4000" dirty="0"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crosoft Office 98">
  <a:themeElements>
    <a:clrScheme name="">
      <a:dk1>
        <a:srgbClr val="081D58"/>
      </a:dk1>
      <a:lt1>
        <a:srgbClr val="FFFFFF"/>
      </a:lt1>
      <a:dk2>
        <a:srgbClr val="00279F"/>
      </a:dk2>
      <a:lt2>
        <a:srgbClr val="FAFD00"/>
      </a:lt2>
      <a:accent1>
        <a:srgbClr val="FCFEB9"/>
      </a:accent1>
      <a:accent2>
        <a:srgbClr val="3365FB"/>
      </a:accent2>
      <a:accent3>
        <a:srgbClr val="AAACCD"/>
      </a:accent3>
      <a:accent4>
        <a:srgbClr val="DADADA"/>
      </a:accent4>
      <a:accent5>
        <a:srgbClr val="FDFED9"/>
      </a:accent5>
      <a:accent6>
        <a:srgbClr val="2D5BE3"/>
      </a:accent6>
      <a:hlink>
        <a:srgbClr val="FE9B03"/>
      </a:hlink>
      <a:folHlink>
        <a:srgbClr val="063DE8"/>
      </a:folHlink>
    </a:clrScheme>
    <a:fontScheme name="Microsoft Office 98">
      <a:majorFont>
        <a:latin typeface="Charcoal"/>
        <a:ea typeface="ＭＳ Ｐゴシック"/>
        <a:cs typeface=""/>
      </a:majorFont>
      <a:minorFont>
        <a:latin typeface="Charco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harco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harcoal" charset="0"/>
            <a:ea typeface="ＭＳ Ｐゴシック" charset="0"/>
          </a:defRPr>
        </a:defPPr>
      </a:lstStyle>
    </a:lnDef>
  </a:objectDefaults>
  <a:extraClrSchemeLst>
    <a:extraClrScheme>
      <a:clrScheme name="Microsoft Office 9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crosoft Office 9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Microsoft Office 98">
    <a:majorFont>
      <a:latin typeface="Charcoal"/>
      <a:ea typeface="ＭＳ Ｐゴシック"/>
      <a:cs typeface=""/>
    </a:majorFont>
    <a:minorFont>
      <a:latin typeface="Charcoal"/>
      <a:ea typeface="ＭＳ Ｐゴシック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Microsoft Office 98">
    <a:majorFont>
      <a:latin typeface="Charcoal"/>
      <a:ea typeface="ＭＳ Ｐゴシック"/>
      <a:cs typeface=""/>
    </a:majorFont>
    <a:minorFont>
      <a:latin typeface="Charcoal"/>
      <a:ea typeface="ＭＳ Ｐゴシック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11571</TotalTime>
  <Pages>20</Pages>
  <Words>2680</Words>
  <Application>Microsoft Macintosh PowerPoint</Application>
  <PresentationFormat>On-screen Show (4:3)</PresentationFormat>
  <Paragraphs>321</Paragraphs>
  <Slides>46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8" baseType="lpstr">
      <vt:lpstr>Arial</vt:lpstr>
      <vt:lpstr>Calibri</vt:lpstr>
      <vt:lpstr>Calibri Light</vt:lpstr>
      <vt:lpstr>Charcoal</vt:lpstr>
      <vt:lpstr>Franklin Gothic Book</vt:lpstr>
      <vt:lpstr>Helvetica Neue</vt:lpstr>
      <vt:lpstr>Times</vt:lpstr>
      <vt:lpstr>Times New Roman</vt:lpstr>
      <vt:lpstr>Wingdings</vt:lpstr>
      <vt:lpstr>Microsoft Office 98</vt:lpstr>
      <vt:lpstr>Office Theme</vt:lpstr>
      <vt:lpstr>Chart</vt:lpstr>
      <vt:lpstr>Treatment of PTSD in People with Serious Mental Illness: A Cognitive Restructuring Approach</vt:lpstr>
      <vt:lpstr>Disclosure</vt:lpstr>
      <vt:lpstr>“TRAUMATIC” EVENT: DSM-V DEFINITION</vt:lpstr>
      <vt:lpstr>COMMON TRAUMATIC EVENTS</vt:lpstr>
      <vt:lpstr>EPIDEMIOLOGY OF TRAUMA IN GENERAL POPULATION</vt:lpstr>
      <vt:lpstr>TRAUMA IN PERSONS WITH SEVERE MENTAL ILLNESS</vt:lpstr>
      <vt:lpstr>PowerPoint Presentation</vt:lpstr>
      <vt:lpstr>WHY FOCUS ON PTSD?</vt:lpstr>
      <vt:lpstr>DSM-5 SYMPTOMS OF PTSD</vt:lpstr>
      <vt:lpstr>OTHER COMMON SYMPTOMS RELATED TO PTSD</vt:lpstr>
      <vt:lpstr>PowerPoint Presentation</vt:lpstr>
      <vt:lpstr>TREATMENT OF PTSD IN GENERAL POPULATION</vt:lpstr>
      <vt:lpstr>EXCLUSION CRITERIA IN TREATMENT RESEARCH</vt:lpstr>
      <vt:lpstr>RATIONALE FOR SELECTING COGNITIVE RESTRUCTURING</vt:lpstr>
      <vt:lpstr>PowerPoint Presentation</vt:lpstr>
      <vt:lpstr>PowerPoint Presentation</vt:lpstr>
      <vt:lpstr>FORTHCOMING</vt:lpstr>
      <vt:lpstr>LOGISTICS</vt:lpstr>
      <vt:lpstr>SYMPTOM MONITORING</vt:lpstr>
      <vt:lpstr>THERAPY MODULES</vt:lpstr>
      <vt:lpstr>MODULE 1: OVERVIEW</vt:lpstr>
      <vt:lpstr>MODULE 2: DISTRESS RESPONSE PLAN</vt:lpstr>
      <vt:lpstr>MODULE 3: BREATHING RETRAINING</vt:lpstr>
      <vt:lpstr>MODULES 4-6: EDUCATION</vt:lpstr>
      <vt:lpstr>MODULE 6: COGNITIVE RESTRUCTURING I</vt:lpstr>
      <vt:lpstr>MODULE 6: COGNITIVE RESTRUCTURING I</vt:lpstr>
      <vt:lpstr>MODULE 7: COGNITIVE RESTRUCTURING II</vt:lpstr>
      <vt:lpstr>5 STEPS OF COGNITIVE RESTRUCTURING</vt:lpstr>
      <vt:lpstr>PowerPoint Presentation</vt:lpstr>
      <vt:lpstr>RESEARCH ON CBT FOR PTSD IN SMI MODEL</vt:lpstr>
      <vt:lpstr>RCT OF CBT FOR PTSD IN NH  (Mueser et al., 2008)</vt:lpstr>
      <vt:lpstr>PowerPoint Presentation</vt:lpstr>
      <vt:lpstr>PowerPoint Presentation</vt:lpstr>
      <vt:lpstr>NJ CBT FOR PTSD RCT</vt:lpstr>
      <vt:lpstr>RCT STUDY DETAILS</vt:lpstr>
      <vt:lpstr>ELIGIBILITY CRITERIA</vt:lpstr>
      <vt:lpstr>BRIEF TREATMENT INTERVENTION</vt:lpstr>
      <vt:lpstr>PRIMARY (PTSD) OUTCOMES</vt:lpstr>
      <vt:lpstr>PowerPoint Presentation</vt:lpstr>
      <vt:lpstr>SECONDARY OUTCOMES </vt:lpstr>
      <vt:lpstr>PowerPoint Presentation</vt:lpstr>
      <vt:lpstr>COMPARISON OF NH &amp; NJ STUDIES </vt:lpstr>
      <vt:lpstr>Mental Health Care Costs (2010 $) Per Participant,  First 12 Months After Baseline: No Differences Between CBT and Brief</vt:lpstr>
      <vt:lpstr>DISSEMINATION COST-EFECTIVENESS</vt:lpstr>
      <vt:lpstr>DISCUSSION</vt:lpstr>
      <vt:lpstr>FUTURE DIRECTIONS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Outpatient Rehabilitation of Severe Mental Illness</dc:title>
  <dc:subject/>
  <dc:creator>Bill Baber</dc:creator>
  <cp:keywords/>
  <dc:description/>
  <cp:lastModifiedBy>Mueser, Kim</cp:lastModifiedBy>
  <cp:revision>410</cp:revision>
  <cp:lastPrinted>1999-03-25T16:05:02Z</cp:lastPrinted>
  <dcterms:created xsi:type="dcterms:W3CDTF">1998-10-26T16:56:45Z</dcterms:created>
  <dcterms:modified xsi:type="dcterms:W3CDTF">2024-01-15T12:48:11Z</dcterms:modified>
</cp:coreProperties>
</file>